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3905" r:id="rId2"/>
  </p:sldMasterIdLst>
  <p:notesMasterIdLst>
    <p:notesMasterId r:id="rId69"/>
  </p:notesMasterIdLst>
  <p:handoutMasterIdLst>
    <p:handoutMasterId r:id="rId70"/>
  </p:handoutMasterIdLst>
  <p:sldIdLst>
    <p:sldId id="256" r:id="rId3"/>
    <p:sldId id="434" r:id="rId4"/>
    <p:sldId id="257" r:id="rId5"/>
    <p:sldId id="424" r:id="rId6"/>
    <p:sldId id="415" r:id="rId7"/>
    <p:sldId id="416" r:id="rId8"/>
    <p:sldId id="414" r:id="rId9"/>
    <p:sldId id="417" r:id="rId10"/>
    <p:sldId id="269" r:id="rId11"/>
    <p:sldId id="265" r:id="rId12"/>
    <p:sldId id="397" r:id="rId13"/>
    <p:sldId id="398" r:id="rId14"/>
    <p:sldId id="399" r:id="rId15"/>
    <p:sldId id="400" r:id="rId16"/>
    <p:sldId id="324" r:id="rId17"/>
    <p:sldId id="419" r:id="rId18"/>
    <p:sldId id="325" r:id="rId19"/>
    <p:sldId id="294" r:id="rId20"/>
    <p:sldId id="385" r:id="rId21"/>
    <p:sldId id="354" r:id="rId22"/>
    <p:sldId id="358" r:id="rId23"/>
    <p:sldId id="361" r:id="rId24"/>
    <p:sldId id="383" r:id="rId25"/>
    <p:sldId id="384" r:id="rId26"/>
    <p:sldId id="365" r:id="rId27"/>
    <p:sldId id="369" r:id="rId28"/>
    <p:sldId id="371" r:id="rId29"/>
    <p:sldId id="374" r:id="rId30"/>
    <p:sldId id="376" r:id="rId31"/>
    <p:sldId id="377" r:id="rId32"/>
    <p:sldId id="381" r:id="rId33"/>
    <p:sldId id="425" r:id="rId34"/>
    <p:sldId id="343" r:id="rId35"/>
    <p:sldId id="404" r:id="rId36"/>
    <p:sldId id="410" r:id="rId37"/>
    <p:sldId id="411" r:id="rId38"/>
    <p:sldId id="403" r:id="rId39"/>
    <p:sldId id="406" r:id="rId40"/>
    <p:sldId id="405" r:id="rId41"/>
    <p:sldId id="412" r:id="rId42"/>
    <p:sldId id="413" r:id="rId43"/>
    <p:sldId id="426" r:id="rId44"/>
    <p:sldId id="262" r:id="rId45"/>
    <p:sldId id="387" r:id="rId46"/>
    <p:sldId id="347" r:id="rId47"/>
    <p:sldId id="349" r:id="rId48"/>
    <p:sldId id="350" r:id="rId49"/>
    <p:sldId id="353" r:id="rId50"/>
    <p:sldId id="351" r:id="rId51"/>
    <p:sldId id="391" r:id="rId52"/>
    <p:sldId id="427" r:id="rId53"/>
    <p:sldId id="345" r:id="rId54"/>
    <p:sldId id="327" r:id="rId55"/>
    <p:sldId id="421" r:id="rId56"/>
    <p:sldId id="422" r:id="rId57"/>
    <p:sldId id="423" r:id="rId58"/>
    <p:sldId id="336" r:id="rId59"/>
    <p:sldId id="337" r:id="rId60"/>
    <p:sldId id="428" r:id="rId61"/>
    <p:sldId id="429" r:id="rId62"/>
    <p:sldId id="395" r:id="rId63"/>
    <p:sldId id="342" r:id="rId64"/>
    <p:sldId id="432" r:id="rId65"/>
    <p:sldId id="392" r:id="rId66"/>
    <p:sldId id="309" r:id="rId67"/>
    <p:sldId id="341" r:id="rId6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4D0"/>
    <a:srgbClr val="9E71B7"/>
    <a:srgbClr val="A99D6B"/>
    <a:srgbClr val="FF5050"/>
    <a:srgbClr val="CCB5D9"/>
    <a:srgbClr val="FFB7B7"/>
    <a:srgbClr val="FF9F9F"/>
    <a:srgbClr val="EDD94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3" autoAdjust="0"/>
    <p:restoredTop sz="78006" autoAdjust="0"/>
  </p:normalViewPr>
  <p:slideViewPr>
    <p:cSldViewPr>
      <p:cViewPr varScale="1">
        <p:scale>
          <a:sx n="67" d="100"/>
          <a:sy n="67" d="100"/>
        </p:scale>
        <p:origin x="78" y="60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B3E9A93C-0999-413C-AF16-D1C39C48ACE8}" type="datetimeFigureOut">
              <a:rPr lang="en-US" smtClean="0"/>
              <a:t>10/7/2019</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8CA5459D-48B2-4EDC-B803-F9FFE2BB234E}" type="slidenum">
              <a:rPr lang="en-US" smtClean="0"/>
              <a:t>‹#›</a:t>
            </a:fld>
            <a:endParaRPr lang="en-US" dirty="0"/>
          </a:p>
        </p:txBody>
      </p:sp>
    </p:spTree>
    <p:extLst>
      <p:ext uri="{BB962C8B-B14F-4D97-AF65-F5344CB8AC3E}">
        <p14:creationId xmlns:p14="http://schemas.microsoft.com/office/powerpoint/2010/main" val="1053470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E3EE09D2-EC9F-4A40-B535-1E9023C62ABF}" type="datetimeFigureOut">
              <a:rPr lang="en-US" smtClean="0"/>
              <a:pPr/>
              <a:t>10/7/2019</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BCA478C2-2E2E-466D-BF1E-6D7B0C3846F6}" type="slidenum">
              <a:rPr lang="en-US" smtClean="0"/>
              <a:pPr/>
              <a:t>‹#›</a:t>
            </a:fld>
            <a:endParaRPr lang="en-US" dirty="0"/>
          </a:p>
        </p:txBody>
      </p:sp>
    </p:spTree>
    <p:extLst>
      <p:ext uri="{BB962C8B-B14F-4D97-AF65-F5344CB8AC3E}">
        <p14:creationId xmlns:p14="http://schemas.microsoft.com/office/powerpoint/2010/main" val="365294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1</a:t>
            </a:fld>
            <a:endParaRPr lang="en-US" dirty="0"/>
          </a:p>
        </p:txBody>
      </p:sp>
    </p:spTree>
    <p:extLst>
      <p:ext uri="{BB962C8B-B14F-4D97-AF65-F5344CB8AC3E}">
        <p14:creationId xmlns:p14="http://schemas.microsoft.com/office/powerpoint/2010/main" val="2755855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1D8C89-E0BD-4A0F-A829-553F451615EC}" type="slidenum">
              <a:rPr lang="en-US" smtClean="0"/>
              <a:pPr/>
              <a:t>10</a:t>
            </a:fld>
            <a:endParaRPr lang="en-US" dirty="0"/>
          </a:p>
        </p:txBody>
      </p:sp>
    </p:spTree>
    <p:extLst>
      <p:ext uri="{BB962C8B-B14F-4D97-AF65-F5344CB8AC3E}">
        <p14:creationId xmlns:p14="http://schemas.microsoft.com/office/powerpoint/2010/main" val="186411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1D8C89-E0BD-4A0F-A829-553F451615EC}" type="slidenum">
              <a:rPr lang="en-US" smtClean="0"/>
              <a:pPr/>
              <a:t>11</a:t>
            </a:fld>
            <a:endParaRPr lang="en-US" dirty="0"/>
          </a:p>
        </p:txBody>
      </p:sp>
    </p:spTree>
    <p:extLst>
      <p:ext uri="{BB962C8B-B14F-4D97-AF65-F5344CB8AC3E}">
        <p14:creationId xmlns:p14="http://schemas.microsoft.com/office/powerpoint/2010/main" val="254971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1D8C89-E0BD-4A0F-A829-553F451615EC}" type="slidenum">
              <a:rPr lang="en-US" smtClean="0"/>
              <a:pPr/>
              <a:t>12</a:t>
            </a:fld>
            <a:endParaRPr lang="en-US" dirty="0"/>
          </a:p>
        </p:txBody>
      </p:sp>
    </p:spTree>
    <p:extLst>
      <p:ext uri="{BB962C8B-B14F-4D97-AF65-F5344CB8AC3E}">
        <p14:creationId xmlns:p14="http://schemas.microsoft.com/office/powerpoint/2010/main" val="2260107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1D8C89-E0BD-4A0F-A829-553F451615EC}" type="slidenum">
              <a:rPr lang="en-US" smtClean="0"/>
              <a:pPr/>
              <a:t>13</a:t>
            </a:fld>
            <a:endParaRPr lang="en-US" dirty="0"/>
          </a:p>
        </p:txBody>
      </p:sp>
    </p:spTree>
    <p:extLst>
      <p:ext uri="{BB962C8B-B14F-4D97-AF65-F5344CB8AC3E}">
        <p14:creationId xmlns:p14="http://schemas.microsoft.com/office/powerpoint/2010/main" val="3529552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1D8C89-E0BD-4A0F-A829-553F451615EC}" type="slidenum">
              <a:rPr lang="en-US" smtClean="0"/>
              <a:pPr/>
              <a:t>14</a:t>
            </a:fld>
            <a:endParaRPr lang="en-US" dirty="0"/>
          </a:p>
        </p:txBody>
      </p:sp>
    </p:spTree>
    <p:extLst>
      <p:ext uri="{BB962C8B-B14F-4D97-AF65-F5344CB8AC3E}">
        <p14:creationId xmlns:p14="http://schemas.microsoft.com/office/powerpoint/2010/main" val="575667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15</a:t>
            </a:fld>
            <a:endParaRPr lang="en-US" dirty="0"/>
          </a:p>
        </p:txBody>
      </p:sp>
    </p:spTree>
    <p:extLst>
      <p:ext uri="{BB962C8B-B14F-4D97-AF65-F5344CB8AC3E}">
        <p14:creationId xmlns:p14="http://schemas.microsoft.com/office/powerpoint/2010/main" val="2784289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16</a:t>
            </a:fld>
            <a:endParaRPr lang="en-US" dirty="0"/>
          </a:p>
        </p:txBody>
      </p:sp>
    </p:spTree>
    <p:extLst>
      <p:ext uri="{BB962C8B-B14F-4D97-AF65-F5344CB8AC3E}">
        <p14:creationId xmlns:p14="http://schemas.microsoft.com/office/powerpoint/2010/main" val="1641556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a:t>
            </a:r>
            <a:r>
              <a:rPr lang="en-US" baseline="0" dirty="0">
                <a:latin typeface="Times New Roman" panose="02020603050405020304" pitchFamily="18" charset="0"/>
                <a:cs typeface="Times New Roman" panose="02020603050405020304" pitchFamily="18" charset="0"/>
              </a:rPr>
              <a:t> Agency and the Managed Care Organizations are responsible for reporting a Critical Incident within 24 hours of knowledge.</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CA478C2-2E2E-466D-BF1E-6D7B0C3846F6}" type="slidenum">
              <a:rPr lang="en-US" smtClean="0"/>
              <a:pPr/>
              <a:t>17</a:t>
            </a:fld>
            <a:endParaRPr lang="en-US" dirty="0"/>
          </a:p>
        </p:txBody>
      </p:sp>
    </p:spTree>
    <p:extLst>
      <p:ext uri="{BB962C8B-B14F-4D97-AF65-F5344CB8AC3E}">
        <p14:creationId xmlns:p14="http://schemas.microsoft.com/office/powerpoint/2010/main" val="2831458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18</a:t>
            </a:fld>
            <a:endParaRPr lang="en-US" dirty="0"/>
          </a:p>
        </p:txBody>
      </p:sp>
    </p:spTree>
    <p:extLst>
      <p:ext uri="{BB962C8B-B14F-4D97-AF65-F5344CB8AC3E}">
        <p14:creationId xmlns:p14="http://schemas.microsoft.com/office/powerpoint/2010/main" val="2795139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I have a reportable incident?</a:t>
            </a: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Yes – go to next question.</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No – you do not report the incident using the HSD Portal</a:t>
            </a: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Do I have a reportable COE?</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Yes – complete a CIR using the HSD Portal.</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No – you do not need to file a CIR using the HSD Portal.  However, you should thoroughly document the incident, possibly file with APS or CYFD per statutes, and communicate </a:t>
            </a:r>
            <a:r>
              <a:rPr lang="en-US" dirty="0"/>
              <a:t>with the Member’s MCO Care Coordinator.</a:t>
            </a:r>
          </a:p>
        </p:txBody>
      </p:sp>
      <p:sp>
        <p:nvSpPr>
          <p:cNvPr id="4" name="Slide Number Placeholder 3"/>
          <p:cNvSpPr>
            <a:spLocks noGrp="1"/>
          </p:cNvSpPr>
          <p:nvPr>
            <p:ph type="sldNum" sz="quarter" idx="10"/>
          </p:nvPr>
        </p:nvSpPr>
        <p:spPr/>
        <p:txBody>
          <a:bodyPr/>
          <a:lstStyle/>
          <a:p>
            <a:fld id="{BCA478C2-2E2E-466D-BF1E-6D7B0C3846F6}" type="slidenum">
              <a:rPr lang="en-US" smtClean="0"/>
              <a:pPr/>
              <a:t>19</a:t>
            </a:fld>
            <a:endParaRPr lang="en-US" dirty="0"/>
          </a:p>
        </p:txBody>
      </p:sp>
    </p:spTree>
    <p:extLst>
      <p:ext uri="{BB962C8B-B14F-4D97-AF65-F5344CB8AC3E}">
        <p14:creationId xmlns:p14="http://schemas.microsoft.com/office/powerpoint/2010/main" val="895692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2</a:t>
            </a:fld>
            <a:endParaRPr lang="en-US" dirty="0"/>
          </a:p>
        </p:txBody>
      </p:sp>
    </p:spTree>
    <p:extLst>
      <p:ext uri="{BB962C8B-B14F-4D97-AF65-F5344CB8AC3E}">
        <p14:creationId xmlns:p14="http://schemas.microsoft.com/office/powerpoint/2010/main" val="2430243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u="none" dirty="0">
                <a:latin typeface="Times New Roman" panose="02020603050405020304" pitchFamily="18" charset="0"/>
                <a:cs typeface="Times New Roman" panose="02020603050405020304" pitchFamily="18" charset="0"/>
              </a:rPr>
              <a:t>Abuse Examples:</a:t>
            </a:r>
            <a:endParaRPr lang="en-US" dirty="0">
              <a:latin typeface="Times New Roman" panose="02020603050405020304" pitchFamily="18" charset="0"/>
              <a:cs typeface="Times New Roman" panose="02020603050405020304" pitchFamily="18" charset="0"/>
            </a:endParaRP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Abuse can be inflicted upon the member: </a:t>
            </a:r>
          </a:p>
          <a:p>
            <a:pPr marL="635045" lvl="1" indent="-177845">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Member is threatened with being homeless or placed in a nursing home. </a:t>
            </a:r>
          </a:p>
          <a:p>
            <a:pPr marL="635045" lvl="1" indent="-177845">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Member is pushed or roughly handled while receiving care. </a:t>
            </a:r>
          </a:p>
          <a:p>
            <a:pPr marL="635045" lvl="1" indent="-177845">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Member is sexually assaulted. </a:t>
            </a:r>
          </a:p>
          <a:p>
            <a:pPr marL="635045" lvl="1" indent="-177845">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Member is made to do without food, water, or bathroom access as punishment. </a:t>
            </a:r>
          </a:p>
          <a:p>
            <a:pPr marL="177845" indent="-177845">
              <a:buFont typeface="Arial" panose="020B0604020202020204" pitchFamily="34" charset="0"/>
              <a:buChar char="•"/>
            </a:pPr>
            <a:r>
              <a:rPr lang="en-US" b="0" dirty="0">
                <a:solidFill>
                  <a:schemeClr val="accent1">
                    <a:lumMod val="60000"/>
                    <a:lumOff val="40000"/>
                  </a:schemeClr>
                </a:solidFill>
                <a:latin typeface="Times New Roman" panose="02020603050405020304" pitchFamily="18" charset="0"/>
                <a:cs typeface="Times New Roman" panose="02020603050405020304" pitchFamily="18" charset="0"/>
              </a:rPr>
              <a:t>Abuse can also be from the member towards</a:t>
            </a:r>
            <a:r>
              <a:rPr lang="en-US" b="0" baseline="0" dirty="0">
                <a:solidFill>
                  <a:schemeClr val="accent1">
                    <a:lumMod val="60000"/>
                    <a:lumOff val="40000"/>
                  </a:schemeClr>
                </a:solidFill>
                <a:latin typeface="Times New Roman" panose="02020603050405020304" pitchFamily="18" charset="0"/>
                <a:cs typeface="Times New Roman" panose="02020603050405020304" pitchFamily="18" charset="0"/>
              </a:rPr>
              <a:t> others:</a:t>
            </a:r>
          </a:p>
          <a:p>
            <a:pPr marL="635045" lvl="1" indent="-177845">
              <a:buFont typeface="Wingdings" panose="05000000000000000000" pitchFamily="2" charset="2"/>
              <a:buChar char="v"/>
            </a:pPr>
            <a:r>
              <a:rPr lang="en-US" b="0" dirty="0">
                <a:solidFill>
                  <a:schemeClr val="accent1">
                    <a:lumMod val="60000"/>
                    <a:lumOff val="40000"/>
                  </a:schemeClr>
                </a:solidFill>
                <a:latin typeface="Times New Roman" panose="02020603050405020304" pitchFamily="18" charset="0"/>
                <a:cs typeface="Times New Roman" panose="02020603050405020304" pitchFamily="18" charset="0"/>
              </a:rPr>
              <a:t>Sexually harasses caregivers. </a:t>
            </a:r>
          </a:p>
          <a:p>
            <a:pPr marL="635045" lvl="1" indent="-177845">
              <a:buFont typeface="Wingdings" panose="05000000000000000000" pitchFamily="2" charset="2"/>
              <a:buChar char="v"/>
            </a:pPr>
            <a:r>
              <a:rPr lang="en-US" b="0" dirty="0">
                <a:solidFill>
                  <a:schemeClr val="accent1">
                    <a:lumMod val="60000"/>
                    <a:lumOff val="40000"/>
                  </a:schemeClr>
                </a:solidFill>
                <a:latin typeface="Times New Roman" panose="02020603050405020304" pitchFamily="18" charset="0"/>
                <a:cs typeface="Times New Roman" panose="02020603050405020304" pitchFamily="18" charset="0"/>
              </a:rPr>
              <a:t>Threatens caregivers or their families either verbally or physically. </a:t>
            </a:r>
          </a:p>
          <a:p>
            <a:pPr marL="635045" lvl="1" indent="-177845">
              <a:buFont typeface="Wingdings" panose="05000000000000000000" pitchFamily="2" charset="2"/>
              <a:buChar char="v"/>
            </a:pPr>
            <a:r>
              <a:rPr lang="en-US" b="0" dirty="0">
                <a:solidFill>
                  <a:schemeClr val="accent1">
                    <a:lumMod val="60000"/>
                    <a:lumOff val="40000"/>
                  </a:schemeClr>
                </a:solidFill>
                <a:latin typeface="Times New Roman" panose="02020603050405020304" pitchFamily="18" charset="0"/>
                <a:cs typeface="Times New Roman" panose="02020603050405020304" pitchFamily="18" charset="0"/>
              </a:rPr>
              <a:t>Consistently uses racial or ethnic slurs when talking to caregivers</a:t>
            </a:r>
            <a:r>
              <a:rPr lang="en-US" b="1" dirty="0">
                <a:solidFill>
                  <a:schemeClr val="accent1">
                    <a:lumMod val="60000"/>
                    <a:lumOff val="40000"/>
                  </a:schemeClr>
                </a:solidFill>
                <a:latin typeface="Times New Roman" panose="02020603050405020304" pitchFamily="18" charset="0"/>
                <a:cs typeface="Times New Roman" panose="02020603050405020304" pitchFamily="18" charset="0"/>
              </a:rPr>
              <a:t>. </a:t>
            </a:r>
          </a:p>
          <a:p>
            <a:pPr marL="628650" lvl="1" indent="-171450">
              <a:buFont typeface="Wingdings" panose="05000000000000000000" pitchFamily="2" charset="2"/>
              <a:buChar char="v"/>
            </a:pPr>
            <a:endParaRPr lang="en-US" b="1" dirty="0">
              <a:solidFill>
                <a:schemeClr val="accent1">
                  <a:lumMod val="60000"/>
                  <a:lumOff val="40000"/>
                </a:schemeClr>
              </a:solidFill>
              <a:latin typeface="Times New Roman" panose="02020603050405020304" pitchFamily="18" charset="0"/>
              <a:cs typeface="Times New Roman" panose="02020603050405020304" pitchFamily="18" charset="0"/>
            </a:endParaRPr>
          </a:p>
          <a:p>
            <a:r>
              <a:rPr lang="en-US" b="0" i="0" u="none" dirty="0">
                <a:solidFill>
                  <a:schemeClr val="accent1">
                    <a:lumMod val="60000"/>
                    <a:lumOff val="40000"/>
                  </a:schemeClr>
                </a:solidFill>
                <a:latin typeface="Times New Roman" panose="02020603050405020304" pitchFamily="18" charset="0"/>
                <a:cs typeface="Times New Roman" panose="02020603050405020304" pitchFamily="18" charset="0"/>
              </a:rPr>
              <a:t>Self- Abuse Examples:</a:t>
            </a:r>
          </a:p>
          <a:p>
            <a:pPr marL="177845" indent="-177845">
              <a:buFont typeface="Arial" panose="020B0604020202020204" pitchFamily="34" charset="0"/>
              <a:buChar char="•"/>
            </a:pPr>
            <a:r>
              <a:rPr lang="en-US" b="0" i="0" dirty="0">
                <a:solidFill>
                  <a:srgbClr val="92D050"/>
                </a:solidFill>
                <a:latin typeface="Times New Roman" panose="02020603050405020304" pitchFamily="18" charset="0"/>
                <a:cs typeface="Times New Roman" panose="02020603050405020304" pitchFamily="18" charset="0"/>
              </a:rPr>
              <a:t>The Member attempts suicide. </a:t>
            </a:r>
          </a:p>
          <a:p>
            <a:pPr marL="0" indent="0">
              <a:buFont typeface="Arial" panose="020B0604020202020204" pitchFamily="34" charset="0"/>
              <a:buNone/>
            </a:pPr>
            <a:r>
              <a:rPr lang="en-US" b="0" i="0" baseline="0" dirty="0">
                <a:solidFill>
                  <a:srgbClr val="92D050"/>
                </a:solidFill>
                <a:latin typeface="Times New Roman" panose="02020603050405020304" pitchFamily="18" charset="0"/>
                <a:cs typeface="Times New Roman" panose="02020603050405020304" pitchFamily="18" charset="0"/>
              </a:rPr>
              <a:t>     which </a:t>
            </a:r>
            <a:r>
              <a:rPr lang="en-US" b="0" i="0" dirty="0">
                <a:solidFill>
                  <a:srgbClr val="92D050"/>
                </a:solidFill>
                <a:latin typeface="Times New Roman" panose="02020603050405020304" pitchFamily="18" charset="0"/>
                <a:cs typeface="Times New Roman" panose="02020603050405020304" pitchFamily="18" charset="0"/>
              </a:rPr>
              <a:t>Includes cutting self, banging head repeatedly or intentionally stepping into traffic. </a:t>
            </a:r>
          </a:p>
          <a:p>
            <a:pPr marL="177845" indent="-177845">
              <a:buFont typeface="Arial" panose="020B0604020202020204" pitchFamily="34" charset="0"/>
              <a:buChar char="•"/>
            </a:pPr>
            <a:endParaRPr lang="en-US" b="0" i="0" dirty="0">
              <a:solidFill>
                <a:schemeClr val="accent1">
                  <a:lumMod val="60000"/>
                  <a:lumOff val="40000"/>
                </a:schemeClr>
              </a:solidFill>
              <a:latin typeface="Times New Roman" panose="02020603050405020304" pitchFamily="18" charset="0"/>
              <a:cs typeface="Times New Roman" panose="02020603050405020304" pitchFamily="18" charset="0"/>
            </a:endParaRPr>
          </a:p>
          <a:p>
            <a:endParaRPr lang="en-US" i="0"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20</a:t>
            </a:fld>
            <a:endParaRPr lang="en-US" dirty="0"/>
          </a:p>
        </p:txBody>
      </p:sp>
    </p:spTree>
    <p:extLst>
      <p:ext uri="{BB962C8B-B14F-4D97-AF65-F5344CB8AC3E}">
        <p14:creationId xmlns:p14="http://schemas.microsoft.com/office/powerpoint/2010/main" val="1914708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i="0" u="none" dirty="0"/>
              <a:t>Neglect Examples:</a:t>
            </a:r>
          </a:p>
          <a:p>
            <a:pPr marL="171450" indent="-171450">
              <a:buFont typeface="Arial" panose="020B0604020202020204" pitchFamily="34" charset="0"/>
              <a:buChar char="•"/>
            </a:pPr>
            <a:r>
              <a:rPr lang="en-US" dirty="0"/>
              <a:t>Agency fails to provide services that have been authorized. </a:t>
            </a:r>
          </a:p>
          <a:p>
            <a:pPr marL="171450" indent="-171450">
              <a:buFont typeface="Arial" panose="020B0604020202020204" pitchFamily="34" charset="0"/>
              <a:buChar char="•"/>
            </a:pPr>
            <a:r>
              <a:rPr lang="en-US" dirty="0"/>
              <a:t>Staff show up but do not do assigned tasks. </a:t>
            </a:r>
          </a:p>
          <a:p>
            <a:pPr marL="171450" indent="-171450">
              <a:buFont typeface="Arial" panose="020B0604020202020204" pitchFamily="34" charset="0"/>
              <a:buChar char="•"/>
            </a:pPr>
            <a:r>
              <a:rPr lang="en-US" dirty="0"/>
              <a:t>Family or others who have promised support: 	</a:t>
            </a:r>
          </a:p>
          <a:p>
            <a:pPr marL="628650" lvl="1" indent="-171450">
              <a:buFont typeface="Wingdings" panose="05000000000000000000" pitchFamily="2" charset="2"/>
              <a:buChar char="v"/>
            </a:pPr>
            <a:r>
              <a:rPr lang="en-US" dirty="0"/>
              <a:t>Do not pay the bills. </a:t>
            </a:r>
          </a:p>
          <a:p>
            <a:pPr marL="628650" lvl="1" indent="-171450">
              <a:buFont typeface="Wingdings" panose="05000000000000000000" pitchFamily="2" charset="2"/>
              <a:buChar char="v"/>
            </a:pPr>
            <a:r>
              <a:rPr lang="en-US" dirty="0"/>
              <a:t>Do not purchase sufficient food and supplies.</a:t>
            </a:r>
          </a:p>
          <a:p>
            <a:pPr marL="628650" lvl="1" indent="-171450">
              <a:buFont typeface="Wingdings" panose="05000000000000000000" pitchFamily="2" charset="2"/>
              <a:buChar char="v"/>
            </a:pPr>
            <a:r>
              <a:rPr lang="en-US" dirty="0"/>
              <a:t>Do not arrange or transport to needed medical care. </a:t>
            </a:r>
          </a:p>
          <a:p>
            <a:pPr marL="628650" lvl="1" indent="-171450">
              <a:buFont typeface="Wingdings" panose="05000000000000000000" pitchFamily="2" charset="2"/>
              <a:buChar char="v"/>
            </a:pPr>
            <a:r>
              <a:rPr lang="en-US" dirty="0"/>
              <a:t>Do not provide support as agreed in the</a:t>
            </a:r>
            <a:r>
              <a:rPr lang="en-US" baseline="0" dirty="0"/>
              <a:t> </a:t>
            </a:r>
            <a:r>
              <a:rPr lang="en-US" dirty="0"/>
              <a:t>personalized service plan for the Member (staying overnight, preparing meals, etc.).</a:t>
            </a:r>
          </a:p>
          <a:p>
            <a:endParaRPr lang="en-US" dirty="0"/>
          </a:p>
          <a:p>
            <a:r>
              <a:rPr lang="en-US" b="0" dirty="0"/>
              <a:t>Self-Neglect </a:t>
            </a:r>
            <a:r>
              <a:rPr lang="en-US" b="0" i="0" u="none" dirty="0"/>
              <a:t>Examples:</a:t>
            </a:r>
          </a:p>
          <a:p>
            <a:pPr marL="177845" indent="-177845">
              <a:buFont typeface="Arial" panose="020B0604020202020204" pitchFamily="34" charset="0"/>
              <a:buChar char="•"/>
            </a:pPr>
            <a:r>
              <a:rPr lang="en-US" b="0" i="0" dirty="0">
                <a:solidFill>
                  <a:srgbClr val="92D050"/>
                </a:solidFill>
                <a:latin typeface="Times New Roman" panose="02020603050405020304" pitchFamily="18" charset="0"/>
                <a:cs typeface="Times New Roman" panose="02020603050405020304" pitchFamily="18" charset="0"/>
              </a:rPr>
              <a:t>The Member is doubling up on pain medication and will not see the doctor. </a:t>
            </a:r>
          </a:p>
          <a:p>
            <a:pPr marL="177845" indent="-177845">
              <a:buFont typeface="Arial" panose="020B0604020202020204" pitchFamily="34" charset="0"/>
              <a:buChar char="•"/>
            </a:pPr>
            <a:r>
              <a:rPr lang="en-US" b="0" i="0" dirty="0">
                <a:solidFill>
                  <a:srgbClr val="92D050"/>
                </a:solidFill>
                <a:latin typeface="Times New Roman" panose="02020603050405020304" pitchFamily="18" charset="0"/>
                <a:cs typeface="Times New Roman" panose="02020603050405020304" pitchFamily="18" charset="0"/>
              </a:rPr>
              <a:t>The Member’s alcohol consumption results in frequent Emergency Room (ER) visits. </a:t>
            </a:r>
          </a:p>
          <a:p>
            <a:pPr marL="177845" indent="-177845">
              <a:lnSpc>
                <a:spcPts val="1494"/>
              </a:lnSpc>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Does not eat enough to stay well or “forgets” to eat. </a:t>
            </a:r>
          </a:p>
          <a:p>
            <a:pPr marL="177845" indent="-177845">
              <a:lnSpc>
                <a:spcPts val="1494"/>
              </a:lnSpc>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Refuses to bathe or change clothes.</a:t>
            </a:r>
          </a:p>
          <a:p>
            <a:pPr marL="177845" indent="-177845">
              <a:lnSpc>
                <a:spcPts val="1494"/>
              </a:lnSpc>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Forgets, refuses or abuses, prescription medications.</a:t>
            </a:r>
          </a:p>
          <a:p>
            <a:pPr marL="177845" indent="-177845">
              <a:lnSpc>
                <a:spcPts val="1494"/>
              </a:lnSpc>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No heat or electricity because bills are not paid.</a:t>
            </a:r>
          </a:p>
          <a:p>
            <a:pPr marL="177845" indent="-177845">
              <a:lnSpc>
                <a:spcPts val="1494"/>
              </a:lnSpc>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Shoplifts.</a:t>
            </a:r>
          </a:p>
          <a:p>
            <a:pPr marL="177845" indent="-177845">
              <a:lnSpc>
                <a:spcPts val="1494"/>
              </a:lnSpc>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Consistently refuses to allow services to be delivered.</a:t>
            </a:r>
          </a:p>
          <a:p>
            <a:pPr marL="0" indent="0">
              <a:lnSpc>
                <a:spcPts val="1494"/>
              </a:lnSpc>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21</a:t>
            </a:fld>
            <a:endParaRPr lang="en-US" dirty="0"/>
          </a:p>
        </p:txBody>
      </p:sp>
    </p:spTree>
    <p:extLst>
      <p:ext uri="{BB962C8B-B14F-4D97-AF65-F5344CB8AC3E}">
        <p14:creationId xmlns:p14="http://schemas.microsoft.com/office/powerpoint/2010/main" val="725090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u="none" dirty="0">
                <a:latin typeface="Times New Roman" panose="02020603050405020304" pitchFamily="18" charset="0"/>
                <a:cs typeface="Times New Roman" panose="02020603050405020304" pitchFamily="18" charset="0"/>
              </a:rPr>
              <a:t>Examples:</a:t>
            </a:r>
            <a:endParaRPr lang="en-US" b="0" u="none" dirty="0">
              <a:latin typeface="Times New Roman" panose="02020603050405020304" pitchFamily="18" charset="0"/>
              <a:cs typeface="Times New Roman" panose="02020603050405020304" pitchFamily="18" charset="0"/>
            </a:endParaRP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Caregiver or others use member’s ATM/debit card for their own purchases or borrows money and does or does not pay it back.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People move into the home uninvited and/or without paying for rent or utilities.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Caregiver convinces member to sign timesheet for hours not worked.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Caregivers or others</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 taking the member’s property or the member’s medications are frequently missing.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Member is encouraged or pressured into providing sexual services with or without pay. </a:t>
            </a:r>
          </a:p>
          <a:p>
            <a:pPr marL="177845" indent="-177845">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22</a:t>
            </a:fld>
            <a:endParaRPr lang="en-US" dirty="0"/>
          </a:p>
        </p:txBody>
      </p:sp>
    </p:spTree>
    <p:extLst>
      <p:ext uri="{BB962C8B-B14F-4D97-AF65-F5344CB8AC3E}">
        <p14:creationId xmlns:p14="http://schemas.microsoft.com/office/powerpoint/2010/main" val="2616622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u="none" dirty="0">
                <a:latin typeface="Times New Roman" panose="02020603050405020304" pitchFamily="18" charset="0"/>
                <a:cs typeface="Times New Roman" panose="02020603050405020304" pitchFamily="18" charset="0"/>
              </a:rPr>
              <a:t>Examples:</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member and the caregiver agree to sign off on timesheets that do not represent time worked.</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caregiver has the member sign timesheets ahead of time and turns them in including time not worked.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Billing is submitted when member is out of town or in the hospital.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Member is selling Centennial Care goods (Depends, DME or medications).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Caregiver turns in timesheets for delivery of services to more than one member for the same time/date.</a:t>
            </a:r>
          </a:p>
          <a:p>
            <a:pPr marL="177845" indent="-177845">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Member in hospital or incarcerated</a:t>
            </a:r>
            <a:r>
              <a:rPr lang="en-US" baseline="0"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or out of town.</a:t>
            </a:r>
          </a:p>
          <a:p>
            <a:pPr marL="0" indent="0">
              <a:buFont typeface="Arial" panose="020B0604020202020204"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BCA478C2-2E2E-466D-BF1E-6D7B0C3846F6}" type="slidenum">
              <a:rPr lang="en-US" smtClean="0"/>
              <a:pPr/>
              <a:t>23</a:t>
            </a:fld>
            <a:endParaRPr lang="en-US" dirty="0"/>
          </a:p>
        </p:txBody>
      </p:sp>
    </p:spTree>
    <p:extLst>
      <p:ext uri="{BB962C8B-B14F-4D97-AF65-F5344CB8AC3E}">
        <p14:creationId xmlns:p14="http://schemas.microsoft.com/office/powerpoint/2010/main" val="2460905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24</a:t>
            </a:fld>
            <a:endParaRPr lang="en-US" dirty="0"/>
          </a:p>
        </p:txBody>
      </p:sp>
    </p:spTree>
    <p:extLst>
      <p:ext uri="{BB962C8B-B14F-4D97-AF65-F5344CB8AC3E}">
        <p14:creationId xmlns:p14="http://schemas.microsoft.com/office/powerpoint/2010/main" val="3911547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a:latin typeface="Times New Roman" panose="02020603050405020304" pitchFamily="18" charset="0"/>
                <a:cs typeface="Times New Roman" panose="02020603050405020304" pitchFamily="18" charset="0"/>
              </a:rPr>
              <a:t>Natural or Expected Death is a death caused by a long-term illness, a chronic medical condition, or other natural/expected conditions such as advanced age. </a:t>
            </a:r>
          </a:p>
          <a:p>
            <a:pPr marL="177845" indent="-177845" defTabSz="948507">
              <a:buFont typeface="Arial" panose="020B0604020202020204" pitchFamily="34" charset="0"/>
              <a:buChar char="•"/>
              <a:defRPr/>
            </a:pPr>
            <a:r>
              <a:rPr lang="en-US" b="0" dirty="0">
                <a:latin typeface="Times New Roman" panose="02020603050405020304" pitchFamily="18" charset="0"/>
                <a:cs typeface="Times New Roman" panose="02020603050405020304" pitchFamily="18" charset="0"/>
              </a:rPr>
              <a:t>Member’s death is attributed to their terminal condition. </a:t>
            </a:r>
          </a:p>
          <a:p>
            <a:pPr marL="177845" indent="-177845" defTabSz="948507">
              <a:buFont typeface="Arial" panose="020B0604020202020204" pitchFamily="34" charset="0"/>
              <a:buChar char="•"/>
              <a:defRPr/>
            </a:pPr>
            <a:r>
              <a:rPr lang="en-US" b="0" dirty="0">
                <a:latin typeface="Times New Roman" panose="02020603050405020304" pitchFamily="18" charset="0"/>
                <a:cs typeface="Times New Roman" panose="02020603050405020304" pitchFamily="18" charset="0"/>
              </a:rPr>
              <a:t>Member is of advanced age (90+), and the cause of death is related to disease process.</a:t>
            </a:r>
          </a:p>
          <a:p>
            <a:pPr marL="177845" indent="-177845" defTabSz="948507">
              <a:buFont typeface="Arial" panose="020B0604020202020204" pitchFamily="34" charset="0"/>
              <a:buChar char="•"/>
              <a:defRPr/>
            </a:pPr>
            <a:r>
              <a:rPr lang="en-US" b="0" dirty="0">
                <a:latin typeface="Times New Roman" panose="02020603050405020304" pitchFamily="18" charset="0"/>
                <a:cs typeface="Times New Roman" panose="02020603050405020304" pitchFamily="18" charset="0"/>
              </a:rPr>
              <a:t>Death occurred in a facility while member was in treatment for disease/condition. </a:t>
            </a:r>
          </a:p>
          <a:p>
            <a:pPr marL="177845" indent="-177845" defTabSz="948507">
              <a:buFont typeface="Arial" panose="020B0604020202020204" pitchFamily="34" charset="0"/>
              <a:buChar char="•"/>
              <a:defRPr/>
            </a:pPr>
            <a:r>
              <a:rPr lang="en-US" b="0" i="0" dirty="0">
                <a:latin typeface="Times New Roman" panose="02020603050405020304" pitchFamily="18" charset="0"/>
                <a:cs typeface="Times New Roman" panose="02020603050405020304" pitchFamily="18" charset="0"/>
              </a:rPr>
              <a:t>Member is under Hospice care at the time of death:</a:t>
            </a:r>
          </a:p>
          <a:p>
            <a:pPr marL="645704" lvl="1" indent="-171450" defTabSz="948507">
              <a:buFont typeface="Wingdings" panose="05000000000000000000" pitchFamily="2" charset="2"/>
              <a:buChar char="v"/>
              <a:defRPr/>
            </a:pPr>
            <a:r>
              <a:rPr lang="en-US" b="0" i="0" dirty="0">
                <a:latin typeface="Times New Roman" panose="02020603050405020304" pitchFamily="18" charset="0"/>
                <a:cs typeface="Times New Roman" panose="02020603050405020304" pitchFamily="18" charset="0"/>
              </a:rPr>
              <a:t>If the member is on Hospice care the agency will follow the Hospice plan of care and will not file neglect for refusing food, medications etc. </a:t>
            </a:r>
          </a:p>
          <a:p>
            <a:pPr marL="645704" lvl="1" indent="-171450" defTabSz="948507">
              <a:buFont typeface="Wingdings" panose="05000000000000000000" pitchFamily="2" charset="2"/>
              <a:buChar char="v"/>
              <a:defRPr/>
            </a:pPr>
            <a:r>
              <a:rPr lang="en-US" b="0" i="0" dirty="0">
                <a:latin typeface="Times New Roman" panose="02020603050405020304" pitchFamily="18" charset="0"/>
                <a:cs typeface="Times New Roman" panose="02020603050405020304" pitchFamily="18" charset="0"/>
              </a:rPr>
              <a:t>If a member dies while in Hospice care, and the death is related to the Hospice diagnosis, the death is considered natural/expected.</a:t>
            </a:r>
          </a:p>
          <a:p>
            <a:pPr defTabSz="948507">
              <a:defRPr/>
            </a:pPr>
            <a:endParaRPr lang="en-US" i="0" dirty="0">
              <a:latin typeface="Times New Roman" panose="02020603050405020304" pitchFamily="18" charset="0"/>
              <a:cs typeface="Times New Roman" panose="02020603050405020304" pitchFamily="18" charset="0"/>
            </a:endParaRPr>
          </a:p>
          <a:p>
            <a:pPr defTabSz="948507">
              <a:defRPr/>
            </a:pPr>
            <a:r>
              <a:rPr lang="en-US" dirty="0">
                <a:latin typeface="Times New Roman" panose="02020603050405020304" pitchFamily="18" charset="0"/>
                <a:cs typeface="Times New Roman" panose="02020603050405020304" pitchFamily="18" charset="0"/>
              </a:rPr>
              <a:t>Unexpected Death is a death caused by an accident or an unknown or unanticipated cause. </a:t>
            </a:r>
          </a:p>
          <a:p>
            <a:pPr marL="177845" indent="-177845" defTabSz="948507">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Accident </a:t>
            </a:r>
          </a:p>
          <a:p>
            <a:pPr marL="177845" indent="-177845" defTabSz="948507">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Death unlikely to be attributed to diagnosis/condition. </a:t>
            </a:r>
          </a:p>
          <a:p>
            <a:pPr marL="177845" indent="-177845" defTabSz="948507">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The caregiver enters the home and finds the member dead on the floor or in bed. </a:t>
            </a:r>
          </a:p>
          <a:p>
            <a:pPr marL="177845" indent="-177845" defTabSz="948507">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Homicide is a death caused by the killing of one person by another person. </a:t>
            </a:r>
          </a:p>
          <a:p>
            <a:pPr marL="177845" indent="-177845" defTabSz="948507">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Suicide is a death caused by intentionally killing oneself. </a:t>
            </a:r>
          </a:p>
          <a:p>
            <a:pPr defTabSz="948507">
              <a:defRPr/>
            </a:pPr>
            <a:endParaRPr lang="en-US" dirty="0"/>
          </a:p>
          <a:p>
            <a:pPr defTabSz="948507">
              <a:defRPr/>
            </a:pPr>
            <a:endParaRPr lang="en-US" dirty="0"/>
          </a:p>
          <a:p>
            <a:pPr defTabSz="948507">
              <a:defRPr/>
            </a:pPr>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25</a:t>
            </a:fld>
            <a:endParaRPr lang="en-US" dirty="0"/>
          </a:p>
        </p:txBody>
      </p:sp>
    </p:spTree>
    <p:extLst>
      <p:ext uri="{BB962C8B-B14F-4D97-AF65-F5344CB8AC3E}">
        <p14:creationId xmlns:p14="http://schemas.microsoft.com/office/powerpoint/2010/main" val="2150926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emphasize, d</a:t>
            </a:r>
            <a:r>
              <a:rPr lang="en-US" dirty="0"/>
              <a:t>eaths that are a</a:t>
            </a:r>
            <a:r>
              <a:rPr lang="en-US" baseline="0" dirty="0"/>
              <a:t> result of natural causes and/or are expected DO NOT need to be reported to APS/CPS.</a:t>
            </a:r>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26</a:t>
            </a:fld>
            <a:endParaRPr lang="en-US" dirty="0"/>
          </a:p>
        </p:txBody>
      </p:sp>
    </p:spTree>
    <p:extLst>
      <p:ext uri="{BB962C8B-B14F-4D97-AF65-F5344CB8AC3E}">
        <p14:creationId xmlns:p14="http://schemas.microsoft.com/office/powerpoint/2010/main" val="472896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REMINDER: Specify in the narrative if Emergency Medical Services (911), Law Enforcement, Fire Department or Emergency Room visit were utilized</a:t>
            </a:r>
            <a:r>
              <a:rPr lang="en-US" b="1" dirty="0">
                <a:latin typeface="Times New Roman" panose="02020603050405020304" pitchFamily="18" charset="0"/>
                <a:cs typeface="Times New Roman" panose="02020603050405020304" pitchFamily="18" charset="0"/>
              </a:rPr>
              <a:t>. </a:t>
            </a:r>
          </a:p>
          <a:p>
            <a:pPr marL="177845" indent="-177845">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0" i="0" u="none" dirty="0">
                <a:latin typeface="Times New Roman" panose="02020603050405020304" pitchFamily="18" charset="0"/>
                <a:cs typeface="Times New Roman" panose="02020603050405020304" pitchFamily="18" charset="0"/>
              </a:rPr>
              <a:t>Reportable Examples:</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911 is called.</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member gets sick and the caregiver takes them to the ER.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member goes to the ER and then leaves before being seen or treated by medical staff.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ER releases the member without providing any treatment.</a:t>
            </a:r>
          </a:p>
          <a:p>
            <a:pPr marL="177845" indent="-177845">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0" i="0" u="none" dirty="0">
                <a:latin typeface="Times New Roman" panose="02020603050405020304" pitchFamily="18" charset="0"/>
                <a:cs typeface="Times New Roman" panose="02020603050405020304" pitchFamily="18" charset="0"/>
              </a:rPr>
              <a:t>Non-Reportable Examples:</a:t>
            </a:r>
          </a:p>
          <a:p>
            <a:pPr marL="171450" indent="-171450">
              <a:buFont typeface="Arial" panose="020B0604020202020204" pitchFamily="34" charset="0"/>
              <a:buChar char="•"/>
            </a:pPr>
            <a:r>
              <a:rPr lang="en-US" b="0" u="none" dirty="0">
                <a:latin typeface="Times New Roman" panose="02020603050405020304" pitchFamily="18" charset="0"/>
                <a:cs typeface="Times New Roman" panose="02020603050405020304" pitchFamily="18" charset="0"/>
              </a:rPr>
              <a:t>The member is admitted to the hospital for a scheduled treatment or observation. </a:t>
            </a:r>
          </a:p>
          <a:p>
            <a:pPr marL="171450" indent="-171450">
              <a:buFont typeface="Arial" panose="020B0604020202020204" pitchFamily="34" charset="0"/>
              <a:buChar char="•"/>
            </a:pPr>
            <a:r>
              <a:rPr lang="en-US" b="0" u="none" dirty="0">
                <a:latin typeface="Times New Roman" panose="02020603050405020304" pitchFamily="18" charset="0"/>
                <a:cs typeface="Times New Roman" panose="02020603050405020304" pitchFamily="18" charset="0"/>
              </a:rPr>
              <a:t>An ambulance is used for transportation for either a scheduled physician visit or to the hospital for a scheduled procedure. </a:t>
            </a:r>
          </a:p>
          <a:p>
            <a:pPr marL="171450" indent="-171450">
              <a:buFont typeface="Arial" panose="020B0604020202020204" pitchFamily="34" charset="0"/>
              <a:buChar char="•"/>
            </a:pPr>
            <a:r>
              <a:rPr lang="en-US" b="0" u="none" dirty="0">
                <a:latin typeface="Times New Roman" panose="02020603050405020304" pitchFamily="18" charset="0"/>
                <a:cs typeface="Times New Roman" panose="02020603050405020304" pitchFamily="18" charset="0"/>
              </a:rPr>
              <a:t>An “unplanned event” or “taken by ambulance” is not sufficient </a:t>
            </a:r>
            <a:r>
              <a:rPr lang="en-US" b="0" dirty="0">
                <a:latin typeface="Times New Roman" panose="02020603050405020304" pitchFamily="18" charset="0"/>
                <a:cs typeface="Times New Roman" panose="02020603050405020304" pitchFamily="18" charset="0"/>
              </a:rPr>
              <a:t>information to assume use of emergency services.</a:t>
            </a:r>
          </a:p>
          <a:p>
            <a:endParaRPr lang="en-US" b="1" i="1" u="sng" baseline="0" dirty="0"/>
          </a:p>
          <a:p>
            <a:endParaRPr lang="en-US" b="1" i="1" u="sng" dirty="0"/>
          </a:p>
          <a:p>
            <a:endParaRPr lang="en-US" b="1"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27</a:t>
            </a:fld>
            <a:endParaRPr lang="en-US" dirty="0"/>
          </a:p>
        </p:txBody>
      </p:sp>
    </p:spTree>
    <p:extLst>
      <p:ext uri="{BB962C8B-B14F-4D97-AF65-F5344CB8AC3E}">
        <p14:creationId xmlns:p14="http://schemas.microsoft.com/office/powerpoint/2010/main" val="2395386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94"/>
              </a:lnSpc>
              <a:buFont typeface="Arial" panose="020B0604020202020204" pitchFamily="34" charset="0"/>
              <a:buNone/>
            </a:pPr>
            <a:r>
              <a:rPr lang="en-US" b="0" i="0" u="none" dirty="0">
                <a:latin typeface="Times New Roman" panose="02020603050405020304" pitchFamily="18" charset="0"/>
                <a:cs typeface="Times New Roman" panose="02020603050405020304" pitchFamily="18" charset="0"/>
              </a:rPr>
              <a:t>Examples:</a:t>
            </a:r>
          </a:p>
          <a:p>
            <a:pPr marL="177845" indent="-177845">
              <a:lnSpc>
                <a:spcPts val="1494"/>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Police are called to the member’s home.</a:t>
            </a:r>
          </a:p>
          <a:p>
            <a:pPr marL="177845" indent="-177845">
              <a:lnSpc>
                <a:spcPts val="1494"/>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member is arrested and/or incarcerated, picked up for a bench warrant or for a parole violation. </a:t>
            </a:r>
          </a:p>
          <a:p>
            <a:pPr marL="177845" indent="-177845">
              <a:lnSpc>
                <a:spcPts val="1494"/>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police are called to do a “well check”. </a:t>
            </a:r>
          </a:p>
          <a:p>
            <a:pPr marL="177845" indent="-177845">
              <a:lnSpc>
                <a:spcPts val="1494"/>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member is detained in Protective Custody. </a:t>
            </a:r>
          </a:p>
          <a:p>
            <a:pPr marL="177845" indent="-177845">
              <a:lnSpc>
                <a:spcPts val="1494"/>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member is transported by police to a hospital or mental health facility, voluntarily or involuntarily. </a:t>
            </a:r>
          </a:p>
          <a:p>
            <a:pPr marL="177845" indent="-177845">
              <a:lnSpc>
                <a:spcPts val="1494"/>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77845" indent="-177845">
              <a:lnSpc>
                <a:spcPts val="1494"/>
              </a:lnSpc>
              <a:buFont typeface="Arial" panose="020B0604020202020204" pitchFamily="34" charset="0"/>
              <a:buChar char="•"/>
            </a:pPr>
            <a:endParaRPr lang="en-US" dirty="0"/>
          </a:p>
          <a:p>
            <a:pPr>
              <a:lnSpc>
                <a:spcPts val="1494"/>
              </a:lnSpc>
            </a:pPr>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28</a:t>
            </a:fld>
            <a:endParaRPr lang="en-US" dirty="0"/>
          </a:p>
        </p:txBody>
      </p:sp>
    </p:spTree>
    <p:extLst>
      <p:ext uri="{BB962C8B-B14F-4D97-AF65-F5344CB8AC3E}">
        <p14:creationId xmlns:p14="http://schemas.microsoft.com/office/powerpoint/2010/main" val="812213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29</a:t>
            </a:fld>
            <a:endParaRPr lang="en-US" dirty="0"/>
          </a:p>
        </p:txBody>
      </p:sp>
    </p:spTree>
    <p:extLst>
      <p:ext uri="{BB962C8B-B14F-4D97-AF65-F5344CB8AC3E}">
        <p14:creationId xmlns:p14="http://schemas.microsoft.com/office/powerpoint/2010/main" val="1584318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CA478C2-2E2E-466D-BF1E-6D7B0C3846F6}" type="slidenum">
              <a:rPr lang="en-US" smtClean="0"/>
              <a:pPr/>
              <a:t>3</a:t>
            </a:fld>
            <a:endParaRPr lang="en-US" dirty="0"/>
          </a:p>
        </p:txBody>
      </p:sp>
    </p:spTree>
    <p:extLst>
      <p:ext uri="{BB962C8B-B14F-4D97-AF65-F5344CB8AC3E}">
        <p14:creationId xmlns:p14="http://schemas.microsoft.com/office/powerpoint/2010/main" val="1079849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Reportable</a:t>
            </a:r>
            <a:r>
              <a:rPr lang="en-US" baseline="0" dirty="0">
                <a:latin typeface="Times New Roman" panose="02020603050405020304" pitchFamily="18" charset="0"/>
                <a:cs typeface="Times New Roman" panose="02020603050405020304" pitchFamily="18" charset="0"/>
              </a:rPr>
              <a:t> Examples:</a:t>
            </a:r>
            <a:endParaRPr lang="en-US" dirty="0">
              <a:latin typeface="Times New Roman" panose="02020603050405020304" pitchFamily="18" charset="0"/>
              <a:cs typeface="Times New Roman" panose="02020603050405020304" pitchFamily="18" charset="0"/>
            </a:endParaRP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Lack of repairs that create hazards: </a:t>
            </a:r>
          </a:p>
          <a:p>
            <a:pPr marL="635045" lvl="1" indent="-177845">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Roofs that leak or broken windows &amp; doors.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Utilities previously in place have been “shut off.”</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Hoarding, foul smells, piles of garbage, or clutter that impedes normal movement to bathrooms or exits.</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Animals that are out of control in the home and are threatening services or creating more waste than can be cleaned timely</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fire or flood has created a hazard in the home.</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Blatant illegal drug use or visible evidence of the manufacture or sale of drugs.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Guns that are not secured and/or are brandished by the member or others in the home.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Family members or others in the home threaten, frighten or harm caregivers or others who are providing services. </a:t>
            </a: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Non-</a:t>
            </a:r>
            <a:r>
              <a:rPr lang="en-US" b="0" baseline="0" dirty="0">
                <a:latin typeface="Times New Roman" panose="02020603050405020304" pitchFamily="18" charset="0"/>
                <a:cs typeface="Times New Roman" panose="02020603050405020304" pitchFamily="18" charset="0"/>
              </a:rPr>
              <a:t>Reportable Examples:</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The home is heated with wood and has a functioning stove and ventilation. </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The home does not have running water and the home has systems to provide safe potable water for use. </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Clutter is contained and does not impede function of the home or safe passage of the individual and caregiver</a:t>
            </a:r>
            <a:r>
              <a:rPr lang="en-US" b="1" dirty="0">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endParaRPr lang="en-US" b="1" dirty="0"/>
          </a:p>
          <a:p>
            <a:pPr marL="177845" indent="-177845">
              <a:buFont typeface="Arial" panose="020B0604020202020204" pitchFamily="34" charset="0"/>
              <a:buChar char="•"/>
            </a:pPr>
            <a:endParaRPr lang="en-US" dirty="0"/>
          </a:p>
          <a:p>
            <a:pPr marL="177845" indent="-177845">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30</a:t>
            </a:fld>
            <a:endParaRPr lang="en-US" dirty="0"/>
          </a:p>
        </p:txBody>
      </p:sp>
    </p:spTree>
    <p:extLst>
      <p:ext uri="{BB962C8B-B14F-4D97-AF65-F5344CB8AC3E}">
        <p14:creationId xmlns:p14="http://schemas.microsoft.com/office/powerpoint/2010/main" val="1005516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solidFill>
                  <a:schemeClr val="accent2">
                    <a:lumMod val="75000"/>
                  </a:schemeClr>
                </a:solidFill>
                <a:latin typeface="Times New Roman" panose="02020603050405020304" pitchFamily="18" charset="0"/>
                <a:cs typeface="Times New Roman" panose="02020603050405020304" pitchFamily="18" charset="0"/>
              </a:rPr>
              <a:t>Note: “Missing” is not the same as “unable to contact” the  member</a:t>
            </a:r>
            <a:r>
              <a:rPr lang="en-US" sz="1200" dirty="0">
                <a:latin typeface="Times New Roman" panose="02020603050405020304" pitchFamily="18" charset="0"/>
                <a:cs typeface="Times New Roman" panose="02020603050405020304" pitchFamily="18" charset="0"/>
              </a:rPr>
              <a:t>. </a:t>
            </a:r>
          </a:p>
          <a:p>
            <a:pPr algn="just"/>
            <a:endParaRPr lang="en-US" sz="1200" dirty="0">
              <a:latin typeface="Times New Roman" panose="02020603050405020304" pitchFamily="18" charset="0"/>
              <a:cs typeface="Times New Roman" panose="02020603050405020304" pitchFamily="18" charset="0"/>
            </a:endParaRPr>
          </a:p>
          <a:p>
            <a:pPr algn="just"/>
            <a:r>
              <a:rPr lang="en-US" sz="1200" b="0" i="0" u="none" dirty="0">
                <a:latin typeface="Times New Roman" panose="02020603050405020304" pitchFamily="18" charset="0"/>
                <a:cs typeface="Times New Roman" panose="02020603050405020304" pitchFamily="18" charset="0"/>
              </a:rPr>
              <a:t>Unable to contact is non reportable if the following guidelines apply:</a:t>
            </a:r>
          </a:p>
          <a:p>
            <a:pPr marL="171450" indent="-171450" algn="just">
              <a:buFont typeface="Arial" panose="020B0604020202020204" pitchFamily="34" charset="0"/>
              <a:buChar char="•"/>
            </a:pPr>
            <a:r>
              <a:rPr lang="en-US" sz="1200" b="0" i="0" u="none" dirty="0">
                <a:latin typeface="Times New Roman" panose="02020603050405020304" pitchFamily="18" charset="0"/>
                <a:cs typeface="Times New Roman" panose="02020603050405020304" pitchFamily="18" charset="0"/>
              </a:rPr>
              <a:t>Initial contact with the member has not been made.</a:t>
            </a:r>
          </a:p>
          <a:p>
            <a:pPr marL="171450" indent="-171450" algn="just">
              <a:buFont typeface="Arial" panose="020B0604020202020204" pitchFamily="34" charset="0"/>
              <a:buChar char="•"/>
            </a:pPr>
            <a:r>
              <a:rPr lang="en-US" sz="1200" b="0" i="0" u="none" dirty="0">
                <a:latin typeface="Times New Roman" panose="02020603050405020304" pitchFamily="18" charset="0"/>
                <a:cs typeface="Times New Roman" panose="02020603050405020304" pitchFamily="18" charset="0"/>
              </a:rPr>
              <a:t>Services with the member have not begun.</a:t>
            </a:r>
          </a:p>
          <a:p>
            <a:pPr marL="171450" indent="-171450" algn="just">
              <a:buFont typeface="Arial" panose="020B0604020202020204" pitchFamily="34" charset="0"/>
              <a:buChar char="•"/>
            </a:pPr>
            <a:r>
              <a:rPr lang="en-US" sz="1200" b="0" i="0" u="none" dirty="0">
                <a:latin typeface="Times New Roman" panose="02020603050405020304" pitchFamily="18" charset="0"/>
                <a:cs typeface="Times New Roman" panose="02020603050405020304" pitchFamily="18" charset="0"/>
              </a:rPr>
              <a:t>Services have begun with the member however, communication or interaction is a challenge. </a:t>
            </a:r>
          </a:p>
          <a:p>
            <a:pPr marL="171450" indent="-171450" algn="just">
              <a:buFont typeface="Arial" panose="020B0604020202020204" pitchFamily="34" charset="0"/>
              <a:buChar char="•"/>
            </a:pPr>
            <a:endParaRPr lang="en-US" sz="1200" b="0" i="0" u="none" dirty="0">
              <a:latin typeface="Times New Roman" panose="02020603050405020304" pitchFamily="18" charset="0"/>
              <a:cs typeface="Times New Roman" panose="02020603050405020304" pitchFamily="18" charset="0"/>
            </a:endParaRPr>
          </a:p>
          <a:p>
            <a:pPr marL="171450" indent="-171450" algn="just">
              <a:buClrTx/>
              <a:buFont typeface="Arial" panose="020B0604020202020204" pitchFamily="34" charset="0"/>
              <a:buChar char="•"/>
            </a:pPr>
            <a:endParaRPr lang="en-US" sz="1200" b="0" i="0" u="none" dirty="0">
              <a:latin typeface="Times New Roman" panose="02020603050405020304" pitchFamily="18" charset="0"/>
              <a:cs typeface="Times New Roman" panose="02020603050405020304" pitchFamily="18" charset="0"/>
            </a:endParaRPr>
          </a:p>
          <a:p>
            <a:pPr algn="just"/>
            <a:endParaRPr lang="en-US" sz="1200" b="0" i="0" u="none" dirty="0">
              <a:latin typeface="Times New Roman" panose="02020603050405020304" pitchFamily="18" charset="0"/>
              <a:cs typeface="Times New Roman" panose="02020603050405020304" pitchFamily="18" charset="0"/>
            </a:endParaRPr>
          </a:p>
          <a:p>
            <a:pPr algn="just"/>
            <a:endParaRPr lang="en-US" b="0" i="0" u="none"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31</a:t>
            </a:fld>
            <a:endParaRPr lang="en-US" dirty="0"/>
          </a:p>
        </p:txBody>
      </p:sp>
    </p:spTree>
    <p:extLst>
      <p:ext uri="{BB962C8B-B14F-4D97-AF65-F5344CB8AC3E}">
        <p14:creationId xmlns:p14="http://schemas.microsoft.com/office/powerpoint/2010/main" val="2459311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CA478C2-2E2E-466D-BF1E-6D7B0C3846F6}" type="slidenum">
              <a:rPr lang="en-US" smtClean="0"/>
              <a:pPr/>
              <a:t>32</a:t>
            </a:fld>
            <a:endParaRPr lang="en-US" dirty="0"/>
          </a:p>
        </p:txBody>
      </p:sp>
    </p:spTree>
    <p:extLst>
      <p:ext uri="{BB962C8B-B14F-4D97-AF65-F5344CB8AC3E}">
        <p14:creationId xmlns:p14="http://schemas.microsoft.com/office/powerpoint/2010/main" val="3524171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33</a:t>
            </a:fld>
            <a:endParaRPr lang="en-US" dirty="0"/>
          </a:p>
        </p:txBody>
      </p:sp>
    </p:spTree>
    <p:extLst>
      <p:ext uri="{BB962C8B-B14F-4D97-AF65-F5344CB8AC3E}">
        <p14:creationId xmlns:p14="http://schemas.microsoft.com/office/powerpoint/2010/main" val="1751212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34</a:t>
            </a:fld>
            <a:endParaRPr lang="en-US" dirty="0"/>
          </a:p>
        </p:txBody>
      </p:sp>
    </p:spTree>
    <p:extLst>
      <p:ext uri="{BB962C8B-B14F-4D97-AF65-F5344CB8AC3E}">
        <p14:creationId xmlns:p14="http://schemas.microsoft.com/office/powerpoint/2010/main" val="3626813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35</a:t>
            </a:fld>
            <a:endParaRPr lang="en-US" dirty="0"/>
          </a:p>
        </p:txBody>
      </p:sp>
    </p:spTree>
    <p:extLst>
      <p:ext uri="{BB962C8B-B14F-4D97-AF65-F5344CB8AC3E}">
        <p14:creationId xmlns:p14="http://schemas.microsoft.com/office/powerpoint/2010/main" val="571081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36</a:t>
            </a:fld>
            <a:endParaRPr lang="en-US" dirty="0"/>
          </a:p>
        </p:txBody>
      </p:sp>
    </p:spTree>
    <p:extLst>
      <p:ext uri="{BB962C8B-B14F-4D97-AF65-F5344CB8AC3E}">
        <p14:creationId xmlns:p14="http://schemas.microsoft.com/office/powerpoint/2010/main" val="3626813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37</a:t>
            </a:fld>
            <a:endParaRPr lang="en-US" dirty="0"/>
          </a:p>
        </p:txBody>
      </p:sp>
    </p:spTree>
    <p:extLst>
      <p:ext uri="{BB962C8B-B14F-4D97-AF65-F5344CB8AC3E}">
        <p14:creationId xmlns:p14="http://schemas.microsoft.com/office/powerpoint/2010/main" val="571081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38</a:t>
            </a:fld>
            <a:endParaRPr lang="en-US" dirty="0"/>
          </a:p>
        </p:txBody>
      </p:sp>
    </p:spTree>
    <p:extLst>
      <p:ext uri="{BB962C8B-B14F-4D97-AF65-F5344CB8AC3E}">
        <p14:creationId xmlns:p14="http://schemas.microsoft.com/office/powerpoint/2010/main" val="2579454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Note: More than one MCO could be listed as the</a:t>
            </a:r>
            <a:r>
              <a:rPr lang="en-US" baseline="0" dirty="0">
                <a:latin typeface="Times New Roman" panose="02020603050405020304" pitchFamily="18" charset="0"/>
                <a:cs typeface="Times New Roman" panose="02020603050405020304" pitchFamily="18" charset="0"/>
              </a:rPr>
              <a:t> member may have termed with one MCO and joined another.</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CA478C2-2E2E-466D-BF1E-6D7B0C3846F6}" type="slidenum">
              <a:rPr lang="en-US" smtClean="0"/>
              <a:pPr/>
              <a:t>39</a:t>
            </a:fld>
            <a:endParaRPr lang="en-US" dirty="0"/>
          </a:p>
        </p:txBody>
      </p:sp>
    </p:spTree>
    <p:extLst>
      <p:ext uri="{BB962C8B-B14F-4D97-AF65-F5344CB8AC3E}">
        <p14:creationId xmlns:p14="http://schemas.microsoft.com/office/powerpoint/2010/main" val="3085560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4</a:t>
            </a:fld>
            <a:endParaRPr lang="en-US" dirty="0"/>
          </a:p>
        </p:txBody>
      </p:sp>
    </p:spTree>
    <p:extLst>
      <p:ext uri="{BB962C8B-B14F-4D97-AF65-F5344CB8AC3E}">
        <p14:creationId xmlns:p14="http://schemas.microsoft.com/office/powerpoint/2010/main" val="523996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Note: When a Member has either COE 100 or 200, verify if the Member has </a:t>
            </a:r>
            <a:r>
              <a:rPr lang="en-US" b="0" dirty="0">
                <a:latin typeface="Times New Roman" panose="02020603050405020304" pitchFamily="18" charset="0"/>
                <a:cs typeface="Times New Roman" panose="02020603050405020304" pitchFamily="18" charset="0"/>
              </a:rPr>
              <a:t>NURSING FACILITY LEVEL OF</a:t>
            </a:r>
            <a:r>
              <a:rPr lang="en-US" b="0" baseline="0" dirty="0">
                <a:latin typeface="Times New Roman" panose="02020603050405020304" pitchFamily="18" charset="0"/>
                <a:cs typeface="Times New Roman" panose="02020603050405020304" pitchFamily="18" charset="0"/>
              </a:rPr>
              <a:t> CARE.</a:t>
            </a:r>
            <a:endParaRPr lang="en-US" dirty="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yes, use the HSD CIR Portal to report the incident.</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no, do not use the HSD CIR Portal.</a:t>
            </a:r>
          </a:p>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40</a:t>
            </a:fld>
            <a:endParaRPr lang="en-US" dirty="0"/>
          </a:p>
        </p:txBody>
      </p:sp>
    </p:spTree>
    <p:extLst>
      <p:ext uri="{BB962C8B-B14F-4D97-AF65-F5344CB8AC3E}">
        <p14:creationId xmlns:p14="http://schemas.microsoft.com/office/powerpoint/2010/main" val="30855603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Note: If Member has Self Directed Waiver, select YES in the HSD CIR Portal form. </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Under setting of care the following options may appear, when these appear the selection should be “No”:</a:t>
            </a:r>
          </a:p>
          <a:p>
            <a:pPr marL="628650" lvl="1" indent="-1714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Mi Via</a:t>
            </a:r>
          </a:p>
          <a:p>
            <a:pPr marL="628650" lvl="1" indent="-1714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Agency Directed-Please remember that Agency directed is not the same as Self-Directed. The option selected should be No.</a:t>
            </a:r>
          </a:p>
          <a:p>
            <a:pPr marL="628650" lvl="1" indent="-1714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Blank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41</a:t>
            </a:fld>
            <a:endParaRPr lang="en-US" dirty="0"/>
          </a:p>
        </p:txBody>
      </p:sp>
    </p:spTree>
    <p:extLst>
      <p:ext uri="{BB962C8B-B14F-4D97-AF65-F5344CB8AC3E}">
        <p14:creationId xmlns:p14="http://schemas.microsoft.com/office/powerpoint/2010/main" val="30855603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42</a:t>
            </a:fld>
            <a:endParaRPr lang="en-US" dirty="0"/>
          </a:p>
        </p:txBody>
      </p:sp>
    </p:spTree>
    <p:extLst>
      <p:ext uri="{BB962C8B-B14F-4D97-AF65-F5344CB8AC3E}">
        <p14:creationId xmlns:p14="http://schemas.microsoft.com/office/powerpoint/2010/main" val="2422848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43</a:t>
            </a:fld>
            <a:endParaRPr lang="en-US" dirty="0"/>
          </a:p>
        </p:txBody>
      </p:sp>
    </p:spTree>
    <p:extLst>
      <p:ext uri="{BB962C8B-B14F-4D97-AF65-F5344CB8AC3E}">
        <p14:creationId xmlns:p14="http://schemas.microsoft.com/office/powerpoint/2010/main" val="11436469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1200" dirty="0">
                <a:latin typeface="Times New Roman" panose="02020603050405020304" pitchFamily="18" charset="0"/>
                <a:cs typeface="Times New Roman" panose="02020603050405020304" pitchFamily="18" charset="0"/>
              </a:rPr>
              <a:t>Reminder: HSD issues and manages all usernames and passwords for the CI Reporting Portal.  If assistance is needed with passwords or usernames send an e-mail to</a:t>
            </a:r>
            <a:r>
              <a:rPr lang="en-US" sz="1200" baseline="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HSD-QB-CIR@state.nm.us</a:t>
            </a:r>
          </a:p>
        </p:txBody>
      </p:sp>
      <p:sp>
        <p:nvSpPr>
          <p:cNvPr id="4" name="Slide Number Placeholder 3"/>
          <p:cNvSpPr>
            <a:spLocks noGrp="1"/>
          </p:cNvSpPr>
          <p:nvPr>
            <p:ph type="sldNum" sz="quarter" idx="10"/>
          </p:nvPr>
        </p:nvSpPr>
        <p:spPr/>
        <p:txBody>
          <a:bodyPr/>
          <a:lstStyle/>
          <a:p>
            <a:fld id="{BCA478C2-2E2E-466D-BF1E-6D7B0C3846F6}" type="slidenum">
              <a:rPr lang="en-US" smtClean="0"/>
              <a:pPr/>
              <a:t>44</a:t>
            </a:fld>
            <a:endParaRPr lang="en-US" dirty="0"/>
          </a:p>
        </p:txBody>
      </p:sp>
    </p:spTree>
    <p:extLst>
      <p:ext uri="{BB962C8B-B14F-4D97-AF65-F5344CB8AC3E}">
        <p14:creationId xmlns:p14="http://schemas.microsoft.com/office/powerpoint/2010/main" val="2047287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45</a:t>
            </a:fld>
            <a:endParaRPr lang="en-US" dirty="0"/>
          </a:p>
        </p:txBody>
      </p:sp>
    </p:spTree>
    <p:extLst>
      <p:ext uri="{BB962C8B-B14F-4D97-AF65-F5344CB8AC3E}">
        <p14:creationId xmlns:p14="http://schemas.microsoft.com/office/powerpoint/2010/main" val="31174670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46</a:t>
            </a:fld>
            <a:endParaRPr lang="en-US" dirty="0"/>
          </a:p>
        </p:txBody>
      </p:sp>
    </p:spTree>
    <p:extLst>
      <p:ext uri="{BB962C8B-B14F-4D97-AF65-F5344CB8AC3E}">
        <p14:creationId xmlns:p14="http://schemas.microsoft.com/office/powerpoint/2010/main" val="27979184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47</a:t>
            </a:fld>
            <a:endParaRPr lang="en-US" dirty="0"/>
          </a:p>
        </p:txBody>
      </p:sp>
    </p:spTree>
    <p:extLst>
      <p:ext uri="{BB962C8B-B14F-4D97-AF65-F5344CB8AC3E}">
        <p14:creationId xmlns:p14="http://schemas.microsoft.com/office/powerpoint/2010/main" val="40961720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48</a:t>
            </a:fld>
            <a:endParaRPr lang="en-US" dirty="0"/>
          </a:p>
        </p:txBody>
      </p:sp>
    </p:spTree>
    <p:extLst>
      <p:ext uri="{BB962C8B-B14F-4D97-AF65-F5344CB8AC3E}">
        <p14:creationId xmlns:p14="http://schemas.microsoft.com/office/powerpoint/2010/main" val="28001410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49</a:t>
            </a:fld>
            <a:endParaRPr lang="en-US" dirty="0"/>
          </a:p>
        </p:txBody>
      </p:sp>
    </p:spTree>
    <p:extLst>
      <p:ext uri="{BB962C8B-B14F-4D97-AF65-F5344CB8AC3E}">
        <p14:creationId xmlns:p14="http://schemas.microsoft.com/office/powerpoint/2010/main" val="142719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5</a:t>
            </a:fld>
            <a:endParaRPr lang="en-US" dirty="0"/>
          </a:p>
        </p:txBody>
      </p:sp>
    </p:spTree>
    <p:extLst>
      <p:ext uri="{BB962C8B-B14F-4D97-AF65-F5344CB8AC3E}">
        <p14:creationId xmlns:p14="http://schemas.microsoft.com/office/powerpoint/2010/main" val="42351281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Submit incident reports for Members of Centennial Care through the HSD Critical Incident Reporting Website.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Once again here is the HSD Portal website: https://criticalincident.hsd.state.nm.us</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Remember there is a limited list of accepted COEs.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Incidents must be reported within 24 hours of knowledge of the incident.</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Accuracy is important.</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CA478C2-2E2E-466D-BF1E-6D7B0C3846F6}" type="slidenum">
              <a:rPr lang="en-US" smtClean="0"/>
              <a:pPr/>
              <a:t>50</a:t>
            </a:fld>
            <a:endParaRPr lang="en-US" dirty="0"/>
          </a:p>
        </p:txBody>
      </p:sp>
    </p:spTree>
    <p:extLst>
      <p:ext uri="{BB962C8B-B14F-4D97-AF65-F5344CB8AC3E}">
        <p14:creationId xmlns:p14="http://schemas.microsoft.com/office/powerpoint/2010/main" val="2208045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51</a:t>
            </a:fld>
            <a:endParaRPr lang="en-US" dirty="0"/>
          </a:p>
        </p:txBody>
      </p:sp>
    </p:spTree>
    <p:extLst>
      <p:ext uri="{BB962C8B-B14F-4D97-AF65-F5344CB8AC3E}">
        <p14:creationId xmlns:p14="http://schemas.microsoft.com/office/powerpoint/2010/main" val="2356533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52</a:t>
            </a:fld>
            <a:endParaRPr lang="en-US" dirty="0"/>
          </a:p>
        </p:txBody>
      </p:sp>
    </p:spTree>
    <p:extLst>
      <p:ext uri="{BB962C8B-B14F-4D97-AF65-F5344CB8AC3E}">
        <p14:creationId xmlns:p14="http://schemas.microsoft.com/office/powerpoint/2010/main" val="23935129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In the Critical Incident Report data entry form, the yellow highlighted fields are required and must be completed to successfully submit the form and create an Incident Report number, however, all information is important whether required or not.</a:t>
            </a:r>
          </a:p>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53</a:t>
            </a:fld>
            <a:endParaRPr lang="en-US" dirty="0"/>
          </a:p>
        </p:txBody>
      </p:sp>
    </p:spTree>
    <p:extLst>
      <p:ext uri="{BB962C8B-B14F-4D97-AF65-F5344CB8AC3E}">
        <p14:creationId xmlns:p14="http://schemas.microsoft.com/office/powerpoint/2010/main" val="15449855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0" dirty="0">
                <a:latin typeface="Times New Roman" panose="02020603050405020304" pitchFamily="18" charset="0"/>
                <a:cs typeface="Times New Roman" panose="02020603050405020304" pitchFamily="18" charset="0"/>
              </a:rPr>
              <a:t>Consumer Information:</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First Name, Middle Initial, Last Name </a:t>
            </a:r>
            <a:r>
              <a:rPr lang="en-US" dirty="0">
                <a:latin typeface="Times New Roman" panose="02020603050405020304" pitchFamily="18" charset="0"/>
                <a:cs typeface="Times New Roman" panose="02020603050405020304" pitchFamily="18" charset="0"/>
              </a:rPr>
              <a:t>– Accuracy is important. Correctly spelling the Member’s name will ensure the ability to find and identify the Member.</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Social Security Number </a:t>
            </a:r>
            <a:r>
              <a:rPr lang="en-US" dirty="0">
                <a:latin typeface="Times New Roman" panose="02020603050405020304" pitchFamily="18" charset="0"/>
                <a:cs typeface="Times New Roman" panose="02020603050405020304" pitchFamily="18" charset="0"/>
              </a:rPr>
              <a:t>– Accuracy is important. The agency, the MCO and the State (HSD) track incidents on members for several reasons, including the development of improvement plans. Errors in SSN affects the ability to verify the Member and the validity of the data. </a:t>
            </a:r>
          </a:p>
          <a:p>
            <a:pPr marL="635045" lvl="1" indent="-177845">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Medicaid ID# can be entered in a</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Diary</a:t>
            </a:r>
            <a:r>
              <a:rPr lang="en-US" baseline="0" dirty="0">
                <a:latin typeface="Times New Roman" panose="02020603050405020304" pitchFamily="18" charset="0"/>
                <a:cs typeface="Times New Roman" panose="02020603050405020304" pitchFamily="18" charset="0"/>
              </a:rPr>
              <a:t> Entry if the SSN is not available.</a:t>
            </a:r>
            <a:endParaRPr lang="en-US" dirty="0">
              <a:latin typeface="Times New Roman" panose="02020603050405020304" pitchFamily="18" charset="0"/>
              <a:cs typeface="Times New Roman" panose="02020603050405020304" pitchFamily="18" charset="0"/>
            </a:endParaRP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Gender</a:t>
            </a:r>
            <a:r>
              <a:rPr lang="en-US" dirty="0">
                <a:latin typeface="Times New Roman" panose="02020603050405020304" pitchFamily="18" charset="0"/>
                <a:cs typeface="Times New Roman" panose="02020603050405020304" pitchFamily="18" charset="0"/>
              </a:rPr>
              <a:t> –Select Member’s Gender (Male or Female).</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DOB (Date of Birth</a:t>
            </a:r>
            <a:r>
              <a:rPr lang="en-US" dirty="0">
                <a:latin typeface="Times New Roman" panose="02020603050405020304" pitchFamily="18" charset="0"/>
                <a:cs typeface="Times New Roman" panose="02020603050405020304" pitchFamily="18" charset="0"/>
              </a:rPr>
              <a:t>) – Please be accurate.  Incorrect DOB entry affects the ability to accurately identify the member.</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Physical Address </a:t>
            </a:r>
            <a:r>
              <a:rPr lang="en-US" dirty="0">
                <a:latin typeface="Times New Roman" panose="02020603050405020304" pitchFamily="18" charset="0"/>
                <a:cs typeface="Times New Roman" panose="02020603050405020304" pitchFamily="18" charset="0"/>
              </a:rPr>
              <a:t>– The physical address must be entered. Abuse, Neglect, or Exploitation critical incidents are referred out to other state agencies for follow up and they must know where to locate the client.</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Member is homeless, enter “Homeless” and be prepared to answer a question about the last known address where services were provided. Please inform the service coordinator if any Member is transient or homeless as services may need to be amended.</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Member does not have an actual physical address, enter the directions on how to find the residence:</a:t>
            </a:r>
          </a:p>
          <a:p>
            <a:pPr marL="628650" lvl="1" indent="-1714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Example:</a:t>
            </a:r>
            <a:r>
              <a:rPr lang="en-US" baseline="0" dirty="0">
                <a:latin typeface="Times New Roman" panose="02020603050405020304" pitchFamily="18" charset="0"/>
                <a:cs typeface="Times New Roman" panose="02020603050405020304" pitchFamily="18" charset="0"/>
              </a:rPr>
              <a:t> “Two miles past the Council House, past the big Cedar tree.”</a:t>
            </a:r>
            <a:endParaRPr lang="en-US" dirty="0">
              <a:latin typeface="Times New Roman" panose="02020603050405020304" pitchFamily="18" charset="0"/>
              <a:cs typeface="Times New Roman" panose="02020603050405020304" pitchFamily="18" charset="0"/>
            </a:endParaRP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“Unknown” implies a provider/agency does not know where the person is and raises questions about delivery of services. Be prepared for a phone call requesting more information.</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City, County and ZIP </a:t>
            </a:r>
            <a:r>
              <a:rPr lang="en-US" dirty="0">
                <a:latin typeface="Times New Roman" panose="02020603050405020304" pitchFamily="18" charset="0"/>
                <a:cs typeface="Times New Roman" panose="02020603050405020304" pitchFamily="18" charset="0"/>
              </a:rPr>
              <a:t>– Enter the City, County (from dropdown menu). Use the zip code for the area the Member resides, if unknown, the Zip code can be verified using the Postal Service website: www.usps.com</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Phone Number </a:t>
            </a:r>
            <a:r>
              <a:rPr lang="en-US" dirty="0">
                <a:latin typeface="Times New Roman" panose="02020603050405020304" pitchFamily="18" charset="0"/>
                <a:cs typeface="Times New Roman" panose="02020603050405020304" pitchFamily="18" charset="0"/>
              </a:rPr>
              <a:t>– Enter the Member contact phone number; if none enter “None.”</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ADLs</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If you do not have the experience with the member or information sufficient to complete this section, please check “unknown” and contact the service coordinator to acquire the information for future reports.</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Verbal</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Means that the Member can communicate effectively with staff and family. It does not require that they speak. Language preference is not important for this item.</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Diagnoses</a:t>
            </a:r>
            <a:r>
              <a:rPr lang="en-US" dirty="0">
                <a:latin typeface="Times New Roman" panose="02020603050405020304" pitchFamily="18" charset="0"/>
                <a:cs typeface="Times New Roman" panose="02020603050405020304" pitchFamily="18" charset="0"/>
              </a:rPr>
              <a:t> – If this information is available to you, please input it. This is important data to track and this information should be in client records.  If agency/provider unable to answer this question, enter “unknown” </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Medications </a:t>
            </a:r>
            <a:r>
              <a:rPr lang="en-US" dirty="0">
                <a:latin typeface="Times New Roman" panose="02020603050405020304" pitchFamily="18" charset="0"/>
                <a:cs typeface="Times New Roman" panose="02020603050405020304" pitchFamily="18" charset="0"/>
              </a:rPr>
              <a:t>– See direction for diagnoses. List no more than three or four. If there are many medications (more than six) state e.g. “10 additional medications.”</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Name of Doctor &amp; Doctor Phone </a:t>
            </a:r>
            <a:r>
              <a:rPr lang="en-US" dirty="0">
                <a:latin typeface="Times New Roman" panose="02020603050405020304" pitchFamily="18" charset="0"/>
                <a:cs typeface="Times New Roman" panose="02020603050405020304" pitchFamily="18" charset="0"/>
              </a:rPr>
              <a:t>– Enter the full name and contact phone number of the doctor.</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CA478C2-2E2E-466D-BF1E-6D7B0C3846F6}" type="slidenum">
              <a:rPr lang="en-US" smtClean="0"/>
              <a:pPr/>
              <a:t>54</a:t>
            </a:fld>
            <a:endParaRPr lang="en-US" dirty="0"/>
          </a:p>
        </p:txBody>
      </p:sp>
    </p:spTree>
    <p:extLst>
      <p:ext uri="{BB962C8B-B14F-4D97-AF65-F5344CB8AC3E}">
        <p14:creationId xmlns:p14="http://schemas.microsoft.com/office/powerpoint/2010/main" val="41865879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0" dirty="0">
                <a:latin typeface="Times New Roman" panose="02020603050405020304" pitchFamily="18" charset="0"/>
                <a:cs typeface="Times New Roman" panose="02020603050405020304" pitchFamily="18" charset="0"/>
              </a:rPr>
              <a:t>Agency/Eligibility Information:</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MCO</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Please be accurate. Centennial Care has three (3) participating MCOs.  The Critical Incident Report will automatically be reported to the MCO listed in this field. Inaccurate input will affect data validity and possibly violate HIPAA regulations.</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Reporting Agency </a:t>
            </a:r>
            <a:r>
              <a:rPr lang="en-US" dirty="0">
                <a:latin typeface="Times New Roman" panose="02020603050405020304" pitchFamily="18" charset="0"/>
                <a:cs typeface="Times New Roman" panose="02020603050405020304" pitchFamily="18" charset="0"/>
              </a:rPr>
              <a:t>– This field will self-populate with the agency logging in to the site (cannot be changed).</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Category of Eligibility </a:t>
            </a:r>
            <a:r>
              <a:rPr lang="en-US" dirty="0">
                <a:latin typeface="Times New Roman" panose="02020603050405020304" pitchFamily="18" charset="0"/>
                <a:cs typeface="Times New Roman" panose="02020603050405020304" pitchFamily="18" charset="0"/>
              </a:rPr>
              <a:t>(COE) – the COE is available to you upon verification of eligibility. All providers are required to verify recipient eligibility prior to providing services and verify that the recipient remains eligible throughout periods of continued or extended services. Please select the COE from the dropdown menu.</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Self-Directed</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select Yes or No. This is the Self-Directed Community Benefit (SDCB) that replaced Mi Via as of 01/01/2014.</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Under setting of care the following options may appear, when these appear the selection should be “No”:</a:t>
            </a:r>
          </a:p>
          <a:p>
            <a:pPr marL="628650" lvl="1" indent="-1714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Mi Via</a:t>
            </a:r>
          </a:p>
          <a:p>
            <a:pPr marL="628650" lvl="1" indent="-1714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Agency Directed-Please remember that Agency directed is not the same as Self-Directed. </a:t>
            </a:r>
          </a:p>
          <a:p>
            <a:pPr marL="628650" lvl="1" indent="-1714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Blank</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Incident Coordinator </a:t>
            </a:r>
            <a:r>
              <a:rPr lang="en-US" dirty="0">
                <a:latin typeface="Times New Roman" panose="02020603050405020304" pitchFamily="18" charset="0"/>
                <a:cs typeface="Times New Roman" panose="02020603050405020304" pitchFamily="18" charset="0"/>
              </a:rPr>
              <a:t>– The name entered here is the name of a person assigned to manage the incident reporting functions of the provider/agency office. Questions about the incident report may go to this person. In the case of various offices for an agency, the agency is to select the staff at the office serving the Member identified in the incident.</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Office Location </a:t>
            </a:r>
            <a:r>
              <a:rPr lang="en-US" dirty="0">
                <a:latin typeface="Times New Roman" panose="02020603050405020304" pitchFamily="18" charset="0"/>
                <a:cs typeface="Times New Roman" panose="02020603050405020304" pitchFamily="18" charset="0"/>
              </a:rPr>
              <a:t>– Please enter the complete physical address of the reporting provider/agency (Address, City, State and Zip Code).</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Office Phone </a:t>
            </a:r>
            <a:r>
              <a:rPr lang="en-US" dirty="0">
                <a:latin typeface="Times New Roman" panose="02020603050405020304" pitchFamily="18" charset="0"/>
                <a:cs typeface="Times New Roman" panose="02020603050405020304" pitchFamily="18" charset="0"/>
              </a:rPr>
              <a:t>– Please provide the full 10-digit phone number, including the area code (example: 505-888-7777) of the reporting provider/agency.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CA478C2-2E2E-466D-BF1E-6D7B0C3846F6}" type="slidenum">
              <a:rPr lang="en-US" smtClean="0"/>
              <a:pPr/>
              <a:t>55</a:t>
            </a:fld>
            <a:endParaRPr lang="en-US" dirty="0"/>
          </a:p>
        </p:txBody>
      </p:sp>
    </p:spTree>
    <p:extLst>
      <p:ext uri="{BB962C8B-B14F-4D97-AF65-F5344CB8AC3E}">
        <p14:creationId xmlns:p14="http://schemas.microsoft.com/office/powerpoint/2010/main" val="13658139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Incident Details -</a:t>
            </a:r>
            <a:r>
              <a:rPr lang="en-US" b="0" baseline="0" dirty="0">
                <a:latin typeface="Times New Roman" panose="02020603050405020304" pitchFamily="18" charset="0"/>
                <a:cs typeface="Times New Roman" panose="02020603050405020304" pitchFamily="18" charset="0"/>
              </a:rPr>
              <a:t> </a:t>
            </a:r>
            <a:r>
              <a:rPr lang="en-US" b="0" dirty="0">
                <a:latin typeface="Times New Roman" panose="02020603050405020304" pitchFamily="18" charset="0"/>
                <a:cs typeface="Times New Roman" panose="02020603050405020304" pitchFamily="18" charset="0"/>
              </a:rPr>
              <a:t>Person with the most direct knowledge of the incident completes this section</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Incident Type/Subcategory </a:t>
            </a:r>
            <a:r>
              <a:rPr lang="en-US" b="1" dirty="0">
                <a:latin typeface="Times New Roman" panose="02020603050405020304" pitchFamily="18" charset="0"/>
                <a:cs typeface="Times New Roman" panose="02020603050405020304" pitchFamily="18" charset="0"/>
              </a:rPr>
              <a:t>– </a:t>
            </a:r>
            <a:r>
              <a:rPr lang="en-US" b="0" dirty="0">
                <a:latin typeface="Times New Roman" panose="02020603050405020304" pitchFamily="18" charset="0"/>
                <a:cs typeface="Times New Roman" panose="02020603050405020304" pitchFamily="18" charset="0"/>
              </a:rPr>
              <a:t>Select the primary Incident from the drop-down menu that most accurately describes the type of incident which has occurred. The incident type is information reported and tracked by several different agencies. Your accuracy helps us to determine what further services may be needed or areas of concern that need to be addressed</a:t>
            </a:r>
            <a:r>
              <a:rPr lang="en-US" b="1" dirty="0">
                <a:latin typeface="Times New Roman" panose="02020603050405020304" pitchFamily="18" charset="0"/>
                <a:cs typeface="Times New Roman" panose="02020603050405020304" pitchFamily="18" charset="0"/>
              </a:rPr>
              <a:t>.</a:t>
            </a:r>
          </a:p>
          <a:p>
            <a:pPr marL="635045" lvl="1" indent="-177845">
              <a:buFont typeface="Wingdings" panose="05000000000000000000" pitchFamily="2" charset="2"/>
              <a:buChar char="v"/>
            </a:pPr>
            <a:r>
              <a:rPr lang="en-US" b="0" dirty="0">
                <a:latin typeface="Times New Roman" panose="02020603050405020304" pitchFamily="18" charset="0"/>
                <a:cs typeface="Times New Roman" panose="02020603050405020304" pitchFamily="18" charset="0"/>
              </a:rPr>
              <a:t>“Emergency</a:t>
            </a:r>
            <a:r>
              <a:rPr lang="en-US" b="0" baseline="0" dirty="0">
                <a:latin typeface="Times New Roman" panose="02020603050405020304" pitchFamily="18" charset="0"/>
                <a:cs typeface="Times New Roman" panose="02020603050405020304" pitchFamily="18" charset="0"/>
              </a:rPr>
              <a:t> Services/Emergency Room with Hospital </a:t>
            </a:r>
            <a:r>
              <a:rPr lang="en-US" b="0" dirty="0">
                <a:latin typeface="Times New Roman" panose="02020603050405020304" pitchFamily="18" charset="0"/>
                <a:cs typeface="Times New Roman" panose="02020603050405020304" pitchFamily="18" charset="0"/>
              </a:rPr>
              <a:t>admit” takes precedence over “Emergency</a:t>
            </a:r>
            <a:r>
              <a:rPr lang="en-US" b="0" baseline="0" dirty="0">
                <a:latin typeface="Times New Roman" panose="02020603050405020304" pitchFamily="18" charset="0"/>
                <a:cs typeface="Times New Roman" panose="02020603050405020304" pitchFamily="18" charset="0"/>
              </a:rPr>
              <a:t> Services/EMT/Fire Dept.-</a:t>
            </a:r>
            <a:r>
              <a:rPr lang="en-US" b="0" dirty="0">
                <a:latin typeface="Times New Roman" panose="02020603050405020304" pitchFamily="18" charset="0"/>
                <a:cs typeface="Times New Roman" panose="02020603050405020304" pitchFamily="18" charset="0"/>
              </a:rPr>
              <a:t> transported to ER.”</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Secondary Incident Type/Subcategory (if applicable) </a:t>
            </a:r>
            <a:r>
              <a:rPr lang="en-US" b="1" dirty="0">
                <a:latin typeface="Times New Roman" panose="02020603050405020304" pitchFamily="18" charset="0"/>
                <a:cs typeface="Times New Roman" panose="02020603050405020304" pitchFamily="18" charset="0"/>
              </a:rPr>
              <a:t>– </a:t>
            </a:r>
            <a:r>
              <a:rPr lang="en-US" b="0" dirty="0">
                <a:latin typeface="Times New Roman" panose="02020603050405020304" pitchFamily="18" charset="0"/>
                <a:cs typeface="Times New Roman" panose="02020603050405020304" pitchFamily="18" charset="0"/>
              </a:rPr>
              <a:t>Select the 2nd incident and subcategory from the drop-down menu otherwise leave blank.</a:t>
            </a:r>
            <a:endParaRPr lang="en-US" b="1" dirty="0">
              <a:latin typeface="Times New Roman" panose="02020603050405020304" pitchFamily="18" charset="0"/>
              <a:cs typeface="Times New Roman" panose="02020603050405020304" pitchFamily="18" charset="0"/>
            </a:endParaRP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Does this incident involve alleged fraud?  Select Yes or No. </a:t>
            </a:r>
            <a:endParaRPr lang="en-US" b="1" dirty="0">
              <a:latin typeface="Times New Roman" panose="02020603050405020304" pitchFamily="18" charset="0"/>
              <a:cs typeface="Times New Roman" panose="02020603050405020304" pitchFamily="18" charset="0"/>
            </a:endParaRP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If there is any reason to believe that fraud has been committed or that waste or abuse of Centennial Care funds are part of the incident, select “yes.” Please provide sufficient information in the description of the incident to support the allegation that fraud may have been committed.</a:t>
            </a:r>
          </a:p>
          <a:p>
            <a:pPr marL="177845" indent="-177845">
              <a:buFont typeface="Arial" panose="020B0604020202020204" pitchFamily="34" charset="0"/>
              <a:buChar char="•"/>
            </a:pPr>
            <a:r>
              <a:rPr lang="en-US" b="0" i="0" u="none" dirty="0">
                <a:latin typeface="Times New Roman" panose="02020603050405020304" pitchFamily="18" charset="0"/>
                <a:cs typeface="Times New Roman" panose="02020603050405020304" pitchFamily="18" charset="0"/>
              </a:rPr>
              <a:t>Did this incident occur during authorized service hours? Select yes or no.</a:t>
            </a:r>
          </a:p>
          <a:p>
            <a:pPr marL="635045" lvl="1" indent="-177845">
              <a:buFont typeface="Wingdings" panose="05000000000000000000" pitchFamily="2" charset="2"/>
              <a:buChar char="v"/>
            </a:pPr>
            <a:r>
              <a:rPr lang="en-US" b="0" i="0" u="none" baseline="0" dirty="0">
                <a:latin typeface="Times New Roman" panose="02020603050405020304" pitchFamily="18" charset="0"/>
                <a:cs typeface="Times New Roman" panose="02020603050405020304" pitchFamily="18" charset="0"/>
              </a:rPr>
              <a:t>Critical incidents must be reported regardless whether or not the incident occurred during service hours.</a:t>
            </a:r>
            <a:r>
              <a:rPr lang="en-US" b="0" i="1" u="none" baseline="0" dirty="0">
                <a:latin typeface="Times New Roman" panose="02020603050405020304" pitchFamily="18" charset="0"/>
                <a:cs typeface="Times New Roman" panose="02020603050405020304" pitchFamily="18" charset="0"/>
              </a:rPr>
              <a:t> </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If the incident happened outside of authorized hours, who was present? Name, title or relationship, phone of who was present during the incident.</a:t>
            </a:r>
          </a:p>
          <a:p>
            <a:pPr marL="628650" lvl="1" indent="-171450">
              <a:buFont typeface="Wingdings" panose="05000000000000000000" pitchFamily="2" charset="2"/>
              <a:buChar char="v"/>
            </a:pPr>
            <a:r>
              <a:rPr lang="en-US" b="0" dirty="0">
                <a:latin typeface="Times New Roman" panose="02020603050405020304" pitchFamily="18" charset="0"/>
                <a:cs typeface="Times New Roman" panose="02020603050405020304" pitchFamily="18" charset="0"/>
              </a:rPr>
              <a:t>Enter the name, title or relationship and phone of the person present  at the time of the incident </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Person Responsible for the Individual’s care at the time of the incident? Select yes or no if the incident occurred during authorized service hours (meaning a caretaker was present):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b="0" dirty="0">
                <a:latin typeface="Times New Roman" panose="02020603050405020304" pitchFamily="18" charset="0"/>
                <a:cs typeface="Times New Roman" panose="02020603050405020304" pitchFamily="18" charset="0"/>
              </a:rPr>
              <a:t>Enter the name, title or relationship and phone of the person responsible for care at the time of the incident.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b="0" dirty="0">
                <a:latin typeface="Times New Roman" panose="02020603050405020304" pitchFamily="18" charset="0"/>
                <a:cs typeface="Times New Roman" panose="02020603050405020304" pitchFamily="18" charset="0"/>
              </a:rPr>
              <a:t>There are two exceptions:</a:t>
            </a:r>
            <a:r>
              <a:rPr lang="en-US" b="0" baseline="0" dirty="0">
                <a:latin typeface="Times New Roman" panose="02020603050405020304" pitchFamily="18" charset="0"/>
                <a:cs typeface="Times New Roman" panose="02020603050405020304" pitchFamily="18" charset="0"/>
              </a:rPr>
              <a:t> </a:t>
            </a:r>
          </a:p>
          <a:p>
            <a:pPr marL="914400" marR="0" lvl="2"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baseline="0" dirty="0">
                <a:latin typeface="Times New Roman" panose="02020603050405020304" pitchFamily="18" charset="0"/>
                <a:cs typeface="Times New Roman" panose="02020603050405020304" pitchFamily="18" charset="0"/>
              </a:rPr>
              <a:t>1) </a:t>
            </a:r>
            <a:r>
              <a:rPr lang="en-US" b="0" dirty="0">
                <a:latin typeface="Times New Roman" panose="02020603050405020304" pitchFamily="18" charset="0"/>
                <a:cs typeface="Times New Roman" panose="02020603050405020304" pitchFamily="18" charset="0"/>
              </a:rPr>
              <a:t>The Member is the responsible person, enter “Self” and it is not necessary to enter name and phone. </a:t>
            </a:r>
          </a:p>
          <a:p>
            <a:pPr marL="914400" marR="0" lvl="2"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dirty="0">
                <a:latin typeface="Times New Roman" panose="02020603050405020304" pitchFamily="18" charset="0"/>
                <a:cs typeface="Times New Roman" panose="02020603050405020304" pitchFamily="18" charset="0"/>
              </a:rPr>
              <a:t>2)</a:t>
            </a:r>
            <a:r>
              <a:rPr lang="en-US" b="0" baseline="0" dirty="0">
                <a:latin typeface="Times New Roman" panose="02020603050405020304" pitchFamily="18" charset="0"/>
                <a:cs typeface="Times New Roman" panose="02020603050405020304" pitchFamily="18" charset="0"/>
              </a:rPr>
              <a:t> </a:t>
            </a:r>
            <a:r>
              <a:rPr lang="en-US" b="0" dirty="0">
                <a:latin typeface="Times New Roman" panose="02020603050405020304" pitchFamily="18" charset="0"/>
                <a:cs typeface="Times New Roman" panose="02020603050405020304" pitchFamily="18" charset="0"/>
              </a:rPr>
              <a:t>The person that is expected to provide services is</a:t>
            </a:r>
            <a:r>
              <a:rPr lang="en-US" b="0" baseline="0" dirty="0">
                <a:latin typeface="Times New Roman" panose="02020603050405020304" pitchFamily="18" charset="0"/>
                <a:cs typeface="Times New Roman" panose="02020603050405020304" pitchFamily="18" charset="0"/>
              </a:rPr>
              <a:t> a natural support</a:t>
            </a:r>
            <a:r>
              <a:rPr lang="en-US" b="0" dirty="0">
                <a:latin typeface="Times New Roman" panose="02020603050405020304" pitchFamily="18" charset="0"/>
                <a:cs typeface="Times New Roman" panose="02020603050405020304" pitchFamily="18" charset="0"/>
              </a:rPr>
              <a:t> to the Member meaning</a:t>
            </a:r>
            <a:r>
              <a:rPr lang="en-US" b="0" baseline="0" dirty="0">
                <a:latin typeface="Times New Roman" panose="02020603050405020304" pitchFamily="18" charset="0"/>
                <a:cs typeface="Times New Roman" panose="02020603050405020304" pitchFamily="18" charset="0"/>
              </a:rPr>
              <a:t> they are not paid to assist the member and their hours of service provided are not tracked.</a:t>
            </a:r>
            <a:r>
              <a:rPr lang="en-US" b="0" dirty="0">
                <a:latin typeface="Times New Roman" panose="02020603050405020304" pitchFamily="18"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Times New Roman" panose="02020603050405020304" pitchFamily="18" charset="0"/>
                <a:cs typeface="Times New Roman" panose="02020603050405020304" pitchFamily="18" charset="0"/>
              </a:rPr>
              <a:t>If the incident happened outside of authorized hours, who was present? Name, title or relationship, phone of who was present during the incident:</a:t>
            </a:r>
          </a:p>
          <a:p>
            <a:pPr marL="628650" lvl="1" indent="-171450">
              <a:buFont typeface="Wingdings" panose="05000000000000000000" pitchFamily="2" charset="2"/>
              <a:buChar char="v"/>
            </a:pPr>
            <a:r>
              <a:rPr lang="en-US" b="0" dirty="0">
                <a:latin typeface="Times New Roman" panose="02020603050405020304" pitchFamily="18" charset="0"/>
                <a:cs typeface="Times New Roman" panose="02020603050405020304" pitchFamily="18" charset="0"/>
              </a:rPr>
              <a:t>Enter the name, title or relationship and phone of the person present  at the time of the incident.</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Was anyone else present at the time of the incident? Select Yes or No. If yes, enter the name, title or relationship and phone:</a:t>
            </a:r>
          </a:p>
          <a:p>
            <a:pPr marL="628650" lvl="1" indent="-171450">
              <a:buFont typeface="Wingdings" panose="05000000000000000000" pitchFamily="2" charset="2"/>
              <a:buChar char="v"/>
            </a:pPr>
            <a:r>
              <a:rPr lang="en-US" b="0" dirty="0">
                <a:latin typeface="Times New Roman" panose="02020603050405020304" pitchFamily="18" charset="0"/>
                <a:cs typeface="Times New Roman" panose="02020603050405020304" pitchFamily="18" charset="0"/>
              </a:rPr>
              <a:t>Name, Title or Relationship, Phone – Enter the name, the title or relationship and the phone number of the person(s) who was present at the time of the incident; up to three names can be entered.</a:t>
            </a:r>
            <a:endParaRPr lang="en-US" b="1" dirty="0">
              <a:latin typeface="Times New Roman" panose="02020603050405020304" pitchFamily="18" charset="0"/>
              <a:cs typeface="Times New Roman" panose="02020603050405020304" pitchFamily="18" charset="0"/>
            </a:endParaRP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Incident Date – A date must be entered. If the reporter does not know the actual date of the incident, enter the 1st day of the month and current year in which the report is being filed. For example: You are filing the report on September 15, but do not know the actual date the incident happened. Enter “09/01/2018” as the date of the incident. Use the narrative section to explain if the actual date is unknown and the “default” date was used.</a:t>
            </a:r>
            <a:endParaRPr lang="en-US" b="1" dirty="0">
              <a:latin typeface="Times New Roman" panose="02020603050405020304" pitchFamily="18" charset="0"/>
              <a:cs typeface="Times New Roman" panose="02020603050405020304" pitchFamily="18" charset="0"/>
            </a:endParaRP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Incident Time – Enter the time that the incident occurred. If the time is unknown, enter “unknown.” </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Date Provider Agency first had knowledge of the incident – Enter the date that the incident was reported to the provider/agency.</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Incident Location – Describe where the incident occurred, such as:</a:t>
            </a:r>
          </a:p>
          <a:p>
            <a:pPr marL="628650" lvl="1" indent="-171450">
              <a:buFont typeface="Wingdings" panose="05000000000000000000" pitchFamily="2" charset="2"/>
              <a:buChar char="v"/>
            </a:pPr>
            <a:r>
              <a:rPr lang="en-US" b="0" dirty="0">
                <a:latin typeface="Times New Roman" panose="02020603050405020304" pitchFamily="18" charset="0"/>
                <a:cs typeface="Times New Roman" panose="02020603050405020304" pitchFamily="18" charset="0"/>
              </a:rPr>
              <a:t>Client’s home.</a:t>
            </a:r>
          </a:p>
          <a:p>
            <a:pPr marL="628650" lvl="1" indent="-171450">
              <a:buFont typeface="Wingdings" panose="05000000000000000000" pitchFamily="2" charset="2"/>
              <a:buChar char="v"/>
            </a:pPr>
            <a:r>
              <a:rPr lang="en-US" b="0" dirty="0">
                <a:latin typeface="Times New Roman" panose="02020603050405020304" pitchFamily="18" charset="0"/>
                <a:cs typeface="Times New Roman" panose="02020603050405020304" pitchFamily="18" charset="0"/>
              </a:rPr>
              <a:t>Grocery store.</a:t>
            </a:r>
          </a:p>
          <a:p>
            <a:pPr marL="628650" lvl="1" indent="-171450">
              <a:buFont typeface="Wingdings" panose="05000000000000000000" pitchFamily="2" charset="2"/>
              <a:buChar char="v"/>
            </a:pPr>
            <a:r>
              <a:rPr lang="en-US" b="0" dirty="0">
                <a:latin typeface="Times New Roman" panose="02020603050405020304" pitchFamily="18" charset="0"/>
                <a:cs typeface="Times New Roman" panose="02020603050405020304" pitchFamily="18" charset="0"/>
              </a:rPr>
              <a:t>Doctors office, etc. </a:t>
            </a:r>
          </a:p>
          <a:p>
            <a:pPr marL="628650" lvl="1" indent="-171450">
              <a:buFont typeface="Wingdings" panose="05000000000000000000" pitchFamily="2" charset="2"/>
              <a:buChar char="v"/>
            </a:pPr>
            <a:r>
              <a:rPr lang="en-US" b="0" dirty="0">
                <a:latin typeface="Times New Roman" panose="02020603050405020304" pitchFamily="18" charset="0"/>
                <a:cs typeface="Times New Roman" panose="02020603050405020304" pitchFamily="18" charset="0"/>
              </a:rPr>
              <a:t>Enter exact address if known.</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Describe what you saw and/or heard in order of occurrence –There are three incident description boxes, Before, During, and After, all three boxes must be completed. </a:t>
            </a:r>
          </a:p>
          <a:p>
            <a:pPr marL="177845" indent="-177845">
              <a:buFont typeface="Arial" panose="020B0604020202020204" pitchFamily="34" charset="0"/>
              <a:buChar char="•"/>
            </a:pPr>
            <a:r>
              <a:rPr lang="en-US" b="0" u="none" dirty="0">
                <a:latin typeface="Times New Roman" panose="02020603050405020304" pitchFamily="18" charset="0"/>
                <a:cs typeface="Times New Roman" panose="02020603050405020304" pitchFamily="18" charset="0"/>
              </a:rPr>
              <a:t>Five helpful questions to be answered  for emergency services in the narrative:</a:t>
            </a:r>
          </a:p>
          <a:p>
            <a:pPr marL="628650" lvl="1" indent="-171450">
              <a:buFont typeface="Wingdings" panose="05000000000000000000" pitchFamily="2" charset="2"/>
              <a:buChar char="v"/>
            </a:pPr>
            <a:r>
              <a:rPr lang="en-US" b="0" dirty="0">
                <a:latin typeface="Times New Roman" panose="02020603050405020304" pitchFamily="18" charset="0"/>
                <a:cs typeface="Times New Roman" panose="02020603050405020304" pitchFamily="18" charset="0"/>
              </a:rPr>
              <a:t>Did they present through the ER and not a planned event?</a:t>
            </a:r>
          </a:p>
          <a:p>
            <a:pPr marL="628650" lvl="1" indent="-171450">
              <a:buFont typeface="Wingdings" panose="05000000000000000000" pitchFamily="2" charset="2"/>
              <a:buChar char="v"/>
            </a:pPr>
            <a:r>
              <a:rPr lang="en-US" b="0" dirty="0">
                <a:latin typeface="Times New Roman" panose="02020603050405020304" pitchFamily="18" charset="0"/>
                <a:cs typeface="Times New Roman" panose="02020603050405020304" pitchFamily="18" charset="0"/>
              </a:rPr>
              <a:t>What did they present for Diagnoses?</a:t>
            </a:r>
          </a:p>
          <a:p>
            <a:pPr marL="628650" lvl="1" indent="-171450">
              <a:buFont typeface="Wingdings" panose="05000000000000000000" pitchFamily="2" charset="2"/>
              <a:buChar char="v"/>
            </a:pPr>
            <a:r>
              <a:rPr lang="en-US" b="0" dirty="0">
                <a:latin typeface="Times New Roman" panose="02020603050405020304" pitchFamily="18" charset="0"/>
                <a:cs typeface="Times New Roman" panose="02020603050405020304" pitchFamily="18" charset="0"/>
              </a:rPr>
              <a:t>At what ER (Pres., UNMH, etc.)?</a:t>
            </a:r>
          </a:p>
          <a:p>
            <a:pPr marL="628650" lvl="1" indent="-171450">
              <a:buFont typeface="Wingdings" panose="05000000000000000000" pitchFamily="2" charset="2"/>
              <a:buChar char="v"/>
            </a:pPr>
            <a:r>
              <a:rPr lang="en-US" b="0" dirty="0">
                <a:latin typeface="Times New Roman" panose="02020603050405020304" pitchFamily="18" charset="0"/>
                <a:cs typeface="Times New Roman" panose="02020603050405020304" pitchFamily="18" charset="0"/>
              </a:rPr>
              <a:t>Who took them (family, EMT, etc.)?</a:t>
            </a:r>
          </a:p>
          <a:p>
            <a:pPr marL="628650" lvl="1" indent="-171450">
              <a:buFont typeface="Wingdings" panose="05000000000000000000" pitchFamily="2" charset="2"/>
              <a:buChar char="v"/>
            </a:pPr>
            <a:r>
              <a:rPr lang="en-US" b="0" dirty="0">
                <a:latin typeface="Times New Roman" panose="02020603050405020304" pitchFamily="18" charset="0"/>
                <a:cs typeface="Times New Roman" panose="02020603050405020304" pitchFamily="18" charset="0"/>
              </a:rPr>
              <a:t>And were they admitted?</a:t>
            </a:r>
          </a:p>
          <a:p>
            <a:pPr marL="177845" lvl="0"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There is a 1000-character count limitation per box</a:t>
            </a:r>
            <a:r>
              <a:rPr lang="en-US" b="1" dirty="0">
                <a:latin typeface="Times New Roman" panose="02020603050405020304" pitchFamily="18" charset="0"/>
                <a:cs typeface="Times New Roman" panose="02020603050405020304" pitchFamily="18" charset="0"/>
              </a:rPr>
              <a:t>-</a:t>
            </a:r>
            <a:r>
              <a:rPr lang="en-US" b="0" dirty="0">
                <a:latin typeface="Times New Roman" panose="02020603050405020304" pitchFamily="18" charset="0"/>
                <a:cs typeface="Times New Roman" panose="02020603050405020304" pitchFamily="18" charset="0"/>
              </a:rPr>
              <a:t>This section also called the “Narrative” should be concise and complete. If HSD or the MCO does not understand what happened, the provider/agency will be asked to provide more information.</a:t>
            </a:r>
          </a:p>
          <a:p>
            <a:pPr marL="177845" indent="-177845">
              <a:buFont typeface="Arial" panose="020B0604020202020204" pitchFamily="34" charset="0"/>
              <a:buChar char="•"/>
            </a:pPr>
            <a:endParaRPr lang="en-US" b="0" dirty="0">
              <a:latin typeface="Times New Roman" panose="02020603050405020304" pitchFamily="18" charset="0"/>
              <a:cs typeface="Times New Roman" panose="02020603050405020304" pitchFamily="18" charset="0"/>
            </a:endParaRPr>
          </a:p>
          <a:p>
            <a:pPr marL="177845" indent="-177845">
              <a:buFont typeface="Arial" panose="020B0604020202020204" pitchFamily="34" charset="0"/>
              <a:buChar char="•"/>
            </a:pPr>
            <a:endParaRPr lang="en-US" b="0" dirty="0">
              <a:latin typeface="Times New Roman" panose="02020603050405020304" pitchFamily="18" charset="0"/>
              <a:cs typeface="Times New Roman" panose="02020603050405020304" pitchFamily="18" charset="0"/>
            </a:endParaRPr>
          </a:p>
          <a:p>
            <a:pPr marL="177845" indent="-177845">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CA478C2-2E2E-466D-BF1E-6D7B0C3846F6}" type="slidenum">
              <a:rPr lang="en-US" smtClean="0"/>
              <a:pPr/>
              <a:t>56</a:t>
            </a:fld>
            <a:endParaRPr lang="en-US" dirty="0"/>
          </a:p>
        </p:txBody>
      </p:sp>
    </p:spTree>
    <p:extLst>
      <p:ext uri="{BB962C8B-B14F-4D97-AF65-F5344CB8AC3E}">
        <p14:creationId xmlns:p14="http://schemas.microsoft.com/office/powerpoint/2010/main" val="10470477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Times New Roman" panose="02020603050405020304" pitchFamily="18" charset="0"/>
                <a:cs typeface="Times New Roman" panose="02020603050405020304" pitchFamily="18" charset="0"/>
              </a:rPr>
              <a:t>When a report is submitted successfully, this is what occurs:</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report is transmitted to the database and a date/time stamp is applied.</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report has been assigned a unique number (Report #).</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State (HSD) has access to the report.</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Member’s MCO has access to the report.</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provider/agency has access to the report.</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When all required fields are completed, the data entry form will close, a new window will open indicating the report was submitted successfully, generating an Incident Report #.</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When all required fields are not completed, the data entry form will remain open showing the required fields in red that need to be completed.</a:t>
            </a:r>
          </a:p>
        </p:txBody>
      </p:sp>
      <p:sp>
        <p:nvSpPr>
          <p:cNvPr id="4" name="Slide Number Placeholder 3"/>
          <p:cNvSpPr>
            <a:spLocks noGrp="1"/>
          </p:cNvSpPr>
          <p:nvPr>
            <p:ph type="sldNum" sz="quarter" idx="10"/>
          </p:nvPr>
        </p:nvSpPr>
        <p:spPr/>
        <p:txBody>
          <a:bodyPr/>
          <a:lstStyle/>
          <a:p>
            <a:fld id="{BCA478C2-2E2E-466D-BF1E-6D7B0C3846F6}" type="slidenum">
              <a:rPr lang="en-US" smtClean="0"/>
              <a:pPr/>
              <a:t>57</a:t>
            </a:fld>
            <a:endParaRPr lang="en-US" dirty="0"/>
          </a:p>
        </p:txBody>
      </p:sp>
    </p:spTree>
    <p:extLst>
      <p:ext uri="{BB962C8B-B14F-4D97-AF65-F5344CB8AC3E}">
        <p14:creationId xmlns:p14="http://schemas.microsoft.com/office/powerpoint/2010/main" val="11670509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Times New Roman" panose="02020603050405020304" pitchFamily="18" charset="0"/>
                <a:cs typeface="Times New Roman" panose="02020603050405020304" pitchFamily="18" charset="0"/>
              </a:rPr>
              <a:t>To create a new Diary Entry:</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Click on “Ad-Hoc Reporting”, located on the top menu bar.</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Enter the Report # in the “View a specific incident ID” search box.</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Select View  (the case will appear in a new window).</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view existing diary entries select “Expand All”.</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enter a new diary, click in the white box “New Diary Entry” and type in your information (4000-character limit).</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Once you have finished entering in the information, select the “Submit Diary Entry” button (when this happens, the submission date auto populates as well as your log on ID).</a:t>
            </a:r>
          </a:p>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58</a:t>
            </a:fld>
            <a:endParaRPr lang="en-US" dirty="0"/>
          </a:p>
        </p:txBody>
      </p:sp>
    </p:spTree>
    <p:extLst>
      <p:ext uri="{BB962C8B-B14F-4D97-AF65-F5344CB8AC3E}">
        <p14:creationId xmlns:p14="http://schemas.microsoft.com/office/powerpoint/2010/main" val="40221154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59</a:t>
            </a:fld>
            <a:endParaRPr lang="en-US" dirty="0"/>
          </a:p>
        </p:txBody>
      </p:sp>
    </p:spTree>
    <p:extLst>
      <p:ext uri="{BB962C8B-B14F-4D97-AF65-F5344CB8AC3E}">
        <p14:creationId xmlns:p14="http://schemas.microsoft.com/office/powerpoint/2010/main" val="300620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6</a:t>
            </a:fld>
            <a:endParaRPr lang="en-US" dirty="0"/>
          </a:p>
        </p:txBody>
      </p:sp>
    </p:spTree>
    <p:extLst>
      <p:ext uri="{BB962C8B-B14F-4D97-AF65-F5344CB8AC3E}">
        <p14:creationId xmlns:p14="http://schemas.microsoft.com/office/powerpoint/2010/main" val="22192562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60</a:t>
            </a:fld>
            <a:endParaRPr lang="en-US" dirty="0"/>
          </a:p>
        </p:txBody>
      </p:sp>
    </p:spTree>
    <p:extLst>
      <p:ext uri="{BB962C8B-B14F-4D97-AF65-F5344CB8AC3E}">
        <p14:creationId xmlns:p14="http://schemas.microsoft.com/office/powerpoint/2010/main" val="22780260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help the member, HSD, the support brokers and service coordinators (MCOs) we need to know about any incident(s).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HSD/MCOs make no assumptions about the reports submitted; both HSD and the MCO are reviewing your submissions.</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Inaccurate information slows response to the issue and may violate HIPAA regulations.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Have the correct information easily available to the reporter especially if it is not you.</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Accuracy and clarity are the keys</a:t>
            </a:r>
            <a:r>
              <a:rPr lang="en-US" b="0" dirty="0">
                <a:latin typeface="Times New Roman" panose="02020603050405020304" pitchFamily="18" charset="0"/>
                <a:cs typeface="Times New Roman" panose="02020603050405020304" pitchFamily="18" charset="0"/>
              </a:rPr>
              <a:t>! Go back and review your submission.</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Make sure you have included the names and information needed to tell the story. The diary entries are available for more detailed information or updates.  </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If it is not documented… it did not happen! (For example, was the incident filed with APS or CPS and noted in the Narrative or Diary?)</a:t>
            </a:r>
          </a:p>
          <a:p>
            <a:pPr marL="177845" indent="-177845">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Just the facts, (or the allegations</a:t>
            </a:r>
            <a:r>
              <a:rPr lang="en-US" dirty="0">
                <a:latin typeface="Times New Roman" panose="02020603050405020304" pitchFamily="18" charset="0"/>
                <a:cs typeface="Times New Roman" panose="02020603050405020304" pitchFamily="18" charset="0"/>
              </a:rPr>
              <a:t>). Opinions and information not regarding the event should not be included and may slow down the responsiveness.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Make sure your agency has all the pertinent information and documentation related to any of the follow up activities done by the agency. </a:t>
            </a: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In the event a clarification or follow-up is needed on your critical incident report, a member of the Critical Incident staff will reach out to you.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CA478C2-2E2E-466D-BF1E-6D7B0C3846F6}" type="slidenum">
              <a:rPr lang="en-US" smtClean="0"/>
              <a:pPr/>
              <a:t>61</a:t>
            </a:fld>
            <a:endParaRPr lang="en-US" dirty="0"/>
          </a:p>
        </p:txBody>
      </p:sp>
    </p:spTree>
    <p:extLst>
      <p:ext uri="{BB962C8B-B14F-4D97-AF65-F5344CB8AC3E}">
        <p14:creationId xmlns:p14="http://schemas.microsoft.com/office/powerpoint/2010/main" val="8956920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latin typeface="Times New Roman" panose="02020603050405020304" pitchFamily="18" charset="0"/>
                <a:cs typeface="Times New Roman" panose="02020603050405020304" pitchFamily="18" charset="0"/>
              </a:rPr>
              <a:t>The critical incident report is reviewed by the MCO and will verify the following:</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Member Demographics (Name, Address, DOB)</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Member Category of Eligibility</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Agency Information (Contact Name and address)</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Incident information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Diary Entries</a:t>
            </a:r>
          </a:p>
          <a:p>
            <a:r>
              <a:rPr lang="en-US" b="0" dirty="0">
                <a:latin typeface="Times New Roman" panose="02020603050405020304" pitchFamily="18" charset="0"/>
                <a:cs typeface="Times New Roman" panose="02020603050405020304" pitchFamily="18" charset="0"/>
              </a:rPr>
              <a:t>If any information is missing or incorrect on the report, the MCO will contact the submitter to provide the following:</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Updated or additional information about the incident (follow-up activities)</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Internal investigation information</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Agency documentation (e.g., timesheets, policies and procedures, medical records)</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update on a Critical Incident Report in the diary section of the report on the HSD web portal </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better serve Centennial Care Members, practitioners and agencies should work with the MCO by returning calls, providing responses and updating reports within 24 hours of the MCO request.</a:t>
            </a: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CA478C2-2E2E-466D-BF1E-6D7B0C3846F6}" type="slidenum">
              <a:rPr lang="en-US" smtClean="0"/>
              <a:pPr/>
              <a:t>62</a:t>
            </a:fld>
            <a:endParaRPr lang="en-US" dirty="0"/>
          </a:p>
        </p:txBody>
      </p:sp>
    </p:spTree>
    <p:extLst>
      <p:ext uri="{BB962C8B-B14F-4D97-AF65-F5344CB8AC3E}">
        <p14:creationId xmlns:p14="http://schemas.microsoft.com/office/powerpoint/2010/main" val="36523073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If the MCO is unable to obtain information regarding the member’s safety, they may need to contact the agency more than once until the issue is resolved</a:t>
            </a:r>
            <a:r>
              <a:rPr lang="en-US" dirty="0"/>
              <a:t>.</a:t>
            </a:r>
          </a:p>
          <a:p>
            <a:endParaRPr lang="en-US" dirty="0"/>
          </a:p>
          <a:p>
            <a:r>
              <a:rPr lang="en-US" dirty="0"/>
              <a:t>Any follow-up can be entered in the diary entry, however</a:t>
            </a:r>
            <a:r>
              <a:rPr lang="en-US" baseline="0" dirty="0"/>
              <a:t> if a new incident has occurred, a separate critical incident report will need to be submitted. </a:t>
            </a:r>
          </a:p>
          <a:p>
            <a:r>
              <a:rPr lang="en-US" baseline="0" dirty="0"/>
              <a:t>If the report is closed and more information has been obtained, </a:t>
            </a:r>
            <a:r>
              <a:rPr lang="en-US" baseline="0"/>
              <a:t>contact the MCO.</a:t>
            </a:r>
            <a:endParaRPr lang="en-US"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A478C2-2E2E-466D-BF1E-6D7B0C3846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09695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64</a:t>
            </a:fld>
            <a:endParaRPr lang="en-US" dirty="0"/>
          </a:p>
        </p:txBody>
      </p:sp>
    </p:spTree>
    <p:extLst>
      <p:ext uri="{BB962C8B-B14F-4D97-AF65-F5344CB8AC3E}">
        <p14:creationId xmlns:p14="http://schemas.microsoft.com/office/powerpoint/2010/main" val="35561890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65</a:t>
            </a:fld>
            <a:endParaRPr lang="en-US" dirty="0"/>
          </a:p>
        </p:txBody>
      </p:sp>
    </p:spTree>
    <p:extLst>
      <p:ext uri="{BB962C8B-B14F-4D97-AF65-F5344CB8AC3E}">
        <p14:creationId xmlns:p14="http://schemas.microsoft.com/office/powerpoint/2010/main" val="8405172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66</a:t>
            </a:fld>
            <a:endParaRPr lang="en-US" dirty="0"/>
          </a:p>
        </p:txBody>
      </p:sp>
    </p:spTree>
    <p:extLst>
      <p:ext uri="{BB962C8B-B14F-4D97-AF65-F5344CB8AC3E}">
        <p14:creationId xmlns:p14="http://schemas.microsoft.com/office/powerpoint/2010/main" val="124338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7</a:t>
            </a:fld>
            <a:endParaRPr lang="en-US" dirty="0"/>
          </a:p>
        </p:txBody>
      </p:sp>
    </p:spTree>
    <p:extLst>
      <p:ext uri="{BB962C8B-B14F-4D97-AF65-F5344CB8AC3E}">
        <p14:creationId xmlns:p14="http://schemas.microsoft.com/office/powerpoint/2010/main" val="2146761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78C2-2E2E-466D-BF1E-6D7B0C3846F6}" type="slidenum">
              <a:rPr lang="en-US" smtClean="0"/>
              <a:pPr/>
              <a:t>8</a:t>
            </a:fld>
            <a:endParaRPr lang="en-US" dirty="0"/>
          </a:p>
        </p:txBody>
      </p:sp>
    </p:spTree>
    <p:extLst>
      <p:ext uri="{BB962C8B-B14F-4D97-AF65-F5344CB8AC3E}">
        <p14:creationId xmlns:p14="http://schemas.microsoft.com/office/powerpoint/2010/main" val="221394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7845" indent="-177845">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Reporting incidents allows providers, service delivery agencies and Managed Care Organizations (MCOs) to address concerns quickly for health and safety.</a:t>
            </a:r>
          </a:p>
          <a:p>
            <a:pPr marL="177845" indent="-177845">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Incidents are reported to improve service quality by identifying issues or areas of concern.</a:t>
            </a:r>
          </a:p>
          <a:p>
            <a:pPr marL="177845" indent="-177845">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incident must be reported before it can be investigated.</a:t>
            </a:r>
          </a:p>
          <a:p>
            <a:pPr marL="0" indent="0">
              <a:lnSpc>
                <a:spcPct val="100000"/>
              </a:lnSpc>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CA478C2-2E2E-466D-BF1E-6D7B0C3846F6}" type="slidenum">
              <a:rPr lang="en-US" smtClean="0"/>
              <a:pPr/>
              <a:t>9</a:t>
            </a:fld>
            <a:endParaRPr lang="en-US" dirty="0"/>
          </a:p>
        </p:txBody>
      </p:sp>
    </p:spTree>
    <p:extLst>
      <p:ext uri="{BB962C8B-B14F-4D97-AF65-F5344CB8AC3E}">
        <p14:creationId xmlns:p14="http://schemas.microsoft.com/office/powerpoint/2010/main" val="66036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F6F37C-7A32-49FB-84ED-18BE99E63EA0}"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CEAFB-D784-4D11-AB1A-FC78AFFC1B71}" type="slidenum">
              <a:rPr lang="en-US" smtClean="0"/>
              <a:pPr/>
              <a:t>‹#›</a:t>
            </a:fld>
            <a:endParaRPr lang="en-US" dirty="0"/>
          </a:p>
        </p:txBody>
      </p:sp>
    </p:spTree>
    <p:extLst>
      <p:ext uri="{BB962C8B-B14F-4D97-AF65-F5344CB8AC3E}">
        <p14:creationId xmlns:p14="http://schemas.microsoft.com/office/powerpoint/2010/main" val="3563446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C537FF-B99D-407D-866B-B77620196D1B}"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CEAFB-D784-4D11-AB1A-FC78AFFC1B71}" type="slidenum">
              <a:rPr lang="en-US" smtClean="0"/>
              <a:pPr/>
              <a:t>‹#›</a:t>
            </a:fld>
            <a:endParaRPr lang="en-US" dirty="0"/>
          </a:p>
        </p:txBody>
      </p:sp>
    </p:spTree>
    <p:extLst>
      <p:ext uri="{BB962C8B-B14F-4D97-AF65-F5344CB8AC3E}">
        <p14:creationId xmlns:p14="http://schemas.microsoft.com/office/powerpoint/2010/main" val="15772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C8345A-279F-4E7E-81F5-67C54C9B1FE5}"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CEAFB-D784-4D11-AB1A-FC78AFFC1B71}"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1120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36F057-3A08-421F-86AA-EEA95235C004}"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CEAFB-D784-4D11-AB1A-FC78AFFC1B71}" type="slidenum">
              <a:rPr lang="en-US" smtClean="0"/>
              <a:pPr/>
              <a:t>‹#›</a:t>
            </a:fld>
            <a:endParaRPr lang="en-US" dirty="0"/>
          </a:p>
        </p:txBody>
      </p:sp>
    </p:spTree>
    <p:extLst>
      <p:ext uri="{BB962C8B-B14F-4D97-AF65-F5344CB8AC3E}">
        <p14:creationId xmlns:p14="http://schemas.microsoft.com/office/powerpoint/2010/main" val="3271450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71582E-AD83-4E9A-A1DB-34C0CF807ADA}"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CEAFB-D784-4D11-AB1A-FC78AFFC1B71}"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01474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9A8CF3-DD7D-451F-A621-6B0E6225E93D}"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CEAFB-D784-4D11-AB1A-FC78AFFC1B71}" type="slidenum">
              <a:rPr lang="en-US" smtClean="0"/>
              <a:pPr/>
              <a:t>‹#›</a:t>
            </a:fld>
            <a:endParaRPr lang="en-US" dirty="0"/>
          </a:p>
        </p:txBody>
      </p:sp>
    </p:spTree>
    <p:extLst>
      <p:ext uri="{BB962C8B-B14F-4D97-AF65-F5344CB8AC3E}">
        <p14:creationId xmlns:p14="http://schemas.microsoft.com/office/powerpoint/2010/main" val="4000698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717322-0DC5-43EF-9DEC-BE04564515AD}"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CEAFB-D784-4D11-AB1A-FC78AFFC1B71}" type="slidenum">
              <a:rPr lang="en-US" smtClean="0"/>
              <a:pPr/>
              <a:t>‹#›</a:t>
            </a:fld>
            <a:endParaRPr lang="en-US" dirty="0"/>
          </a:p>
        </p:txBody>
      </p:sp>
    </p:spTree>
    <p:extLst>
      <p:ext uri="{BB962C8B-B14F-4D97-AF65-F5344CB8AC3E}">
        <p14:creationId xmlns:p14="http://schemas.microsoft.com/office/powerpoint/2010/main" val="3451469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C3F43E-AE90-4D7D-A624-E4697EBC489A}"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CEAFB-D784-4D11-AB1A-FC78AFFC1B71}" type="slidenum">
              <a:rPr lang="en-US" smtClean="0"/>
              <a:pPr/>
              <a:t>‹#›</a:t>
            </a:fld>
            <a:endParaRPr lang="en-US" dirty="0"/>
          </a:p>
        </p:txBody>
      </p:sp>
    </p:spTree>
    <p:extLst>
      <p:ext uri="{BB962C8B-B14F-4D97-AF65-F5344CB8AC3E}">
        <p14:creationId xmlns:p14="http://schemas.microsoft.com/office/powerpoint/2010/main" val="2391107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B3BA-8BF3-463F-B3D7-F6A1324FD57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898A9AE-74F0-4255-A522-A0D03058CBC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ADA7AA9-2AD0-4E3F-8447-A6AAD3AEC825}"/>
              </a:ext>
            </a:extLst>
          </p:cNvPr>
          <p:cNvSpPr>
            <a:spLocks noGrp="1"/>
          </p:cNvSpPr>
          <p:nvPr>
            <p:ph type="dt" sz="half" idx="10"/>
          </p:nvPr>
        </p:nvSpPr>
        <p:spPr/>
        <p:txBody>
          <a:bodyPr/>
          <a:lstStyle/>
          <a:p>
            <a:fld id="{3FA69764-1E02-40B1-9B27-435995CD8EC4}" type="datetimeFigureOut">
              <a:rPr lang="en-US" smtClean="0"/>
              <a:t>10/7/2019</a:t>
            </a:fld>
            <a:endParaRPr lang="en-US"/>
          </a:p>
        </p:txBody>
      </p:sp>
      <p:sp>
        <p:nvSpPr>
          <p:cNvPr id="5" name="Footer Placeholder 4">
            <a:extLst>
              <a:ext uri="{FF2B5EF4-FFF2-40B4-BE49-F238E27FC236}">
                <a16:creationId xmlns:a16="http://schemas.microsoft.com/office/drawing/2014/main" id="{B809C8C8-C891-47CF-BC1A-57359A389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D0227-4AF2-485C-9116-1E30F5C47E12}"/>
              </a:ext>
            </a:extLst>
          </p:cNvPr>
          <p:cNvSpPr>
            <a:spLocks noGrp="1"/>
          </p:cNvSpPr>
          <p:nvPr>
            <p:ph type="sldNum" sz="quarter" idx="12"/>
          </p:nvPr>
        </p:nvSpPr>
        <p:spPr/>
        <p:txBody>
          <a:bodyPr/>
          <a:lstStyle/>
          <a:p>
            <a:fld id="{6D3BFC3B-3D9E-4877-AE8E-265345946122}" type="slidenum">
              <a:rPr lang="en-US" smtClean="0"/>
              <a:t>‹#›</a:t>
            </a:fld>
            <a:endParaRPr lang="en-US"/>
          </a:p>
        </p:txBody>
      </p:sp>
    </p:spTree>
    <p:extLst>
      <p:ext uri="{BB962C8B-B14F-4D97-AF65-F5344CB8AC3E}">
        <p14:creationId xmlns:p14="http://schemas.microsoft.com/office/powerpoint/2010/main" val="2733038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E68C-7EE8-4A3A-AACE-60A2976F1C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BCDFCA-0F4E-44D1-8C74-322C0EC57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3DF06-CF0F-49D6-BD82-DE54B39599E1}"/>
              </a:ext>
            </a:extLst>
          </p:cNvPr>
          <p:cNvSpPr>
            <a:spLocks noGrp="1"/>
          </p:cNvSpPr>
          <p:nvPr>
            <p:ph type="dt" sz="half" idx="10"/>
          </p:nvPr>
        </p:nvSpPr>
        <p:spPr/>
        <p:txBody>
          <a:bodyPr/>
          <a:lstStyle/>
          <a:p>
            <a:fld id="{3FA69764-1E02-40B1-9B27-435995CD8EC4}" type="datetimeFigureOut">
              <a:rPr lang="en-US" smtClean="0"/>
              <a:t>10/7/2019</a:t>
            </a:fld>
            <a:endParaRPr lang="en-US"/>
          </a:p>
        </p:txBody>
      </p:sp>
      <p:sp>
        <p:nvSpPr>
          <p:cNvPr id="5" name="Footer Placeholder 4">
            <a:extLst>
              <a:ext uri="{FF2B5EF4-FFF2-40B4-BE49-F238E27FC236}">
                <a16:creationId xmlns:a16="http://schemas.microsoft.com/office/drawing/2014/main" id="{1BE0294D-DF10-49FB-93AE-7B2D8A94E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94619-B2B3-4CBF-B28B-03A3B3F80EF3}"/>
              </a:ext>
            </a:extLst>
          </p:cNvPr>
          <p:cNvSpPr>
            <a:spLocks noGrp="1"/>
          </p:cNvSpPr>
          <p:nvPr>
            <p:ph type="sldNum" sz="quarter" idx="12"/>
          </p:nvPr>
        </p:nvSpPr>
        <p:spPr/>
        <p:txBody>
          <a:bodyPr/>
          <a:lstStyle/>
          <a:p>
            <a:fld id="{6D3BFC3B-3D9E-4877-AE8E-265345946122}" type="slidenum">
              <a:rPr lang="en-US" smtClean="0"/>
              <a:t>‹#›</a:t>
            </a:fld>
            <a:endParaRPr lang="en-US"/>
          </a:p>
        </p:txBody>
      </p:sp>
    </p:spTree>
    <p:extLst>
      <p:ext uri="{BB962C8B-B14F-4D97-AF65-F5344CB8AC3E}">
        <p14:creationId xmlns:p14="http://schemas.microsoft.com/office/powerpoint/2010/main" val="2774760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A20A-04C4-4FEC-A107-EE65A659490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EA8B3C2-DE1A-4C92-A0F8-7D9ACDAA0F7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46246F-48FA-447A-B05C-6BF25515DFA7}"/>
              </a:ext>
            </a:extLst>
          </p:cNvPr>
          <p:cNvSpPr>
            <a:spLocks noGrp="1"/>
          </p:cNvSpPr>
          <p:nvPr>
            <p:ph type="dt" sz="half" idx="10"/>
          </p:nvPr>
        </p:nvSpPr>
        <p:spPr/>
        <p:txBody>
          <a:bodyPr/>
          <a:lstStyle/>
          <a:p>
            <a:fld id="{3FA69764-1E02-40B1-9B27-435995CD8EC4}" type="datetimeFigureOut">
              <a:rPr lang="en-US" smtClean="0"/>
              <a:t>10/7/2019</a:t>
            </a:fld>
            <a:endParaRPr lang="en-US"/>
          </a:p>
        </p:txBody>
      </p:sp>
      <p:sp>
        <p:nvSpPr>
          <p:cNvPr id="5" name="Footer Placeholder 4">
            <a:extLst>
              <a:ext uri="{FF2B5EF4-FFF2-40B4-BE49-F238E27FC236}">
                <a16:creationId xmlns:a16="http://schemas.microsoft.com/office/drawing/2014/main" id="{256C3606-9976-453E-9638-38FC1EF99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3C513-1F5B-4F02-81A2-2BD984B8CF4D}"/>
              </a:ext>
            </a:extLst>
          </p:cNvPr>
          <p:cNvSpPr>
            <a:spLocks noGrp="1"/>
          </p:cNvSpPr>
          <p:nvPr>
            <p:ph type="sldNum" sz="quarter" idx="12"/>
          </p:nvPr>
        </p:nvSpPr>
        <p:spPr/>
        <p:txBody>
          <a:bodyPr/>
          <a:lstStyle/>
          <a:p>
            <a:fld id="{6D3BFC3B-3D9E-4877-AE8E-265345946122}" type="slidenum">
              <a:rPr lang="en-US" smtClean="0"/>
              <a:t>‹#›</a:t>
            </a:fld>
            <a:endParaRPr lang="en-US"/>
          </a:p>
        </p:txBody>
      </p:sp>
    </p:spTree>
    <p:extLst>
      <p:ext uri="{BB962C8B-B14F-4D97-AF65-F5344CB8AC3E}">
        <p14:creationId xmlns:p14="http://schemas.microsoft.com/office/powerpoint/2010/main" val="327260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A301C8-227F-4A71-9F95-967F123AAC92}"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CEAFB-D784-4D11-AB1A-FC78AFFC1B71}" type="slidenum">
              <a:rPr lang="en-US" smtClean="0"/>
              <a:pPr/>
              <a:t>‹#›</a:t>
            </a:fld>
            <a:endParaRPr lang="en-US" dirty="0"/>
          </a:p>
        </p:txBody>
      </p:sp>
    </p:spTree>
    <p:extLst>
      <p:ext uri="{BB962C8B-B14F-4D97-AF65-F5344CB8AC3E}">
        <p14:creationId xmlns:p14="http://schemas.microsoft.com/office/powerpoint/2010/main" val="432294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7165B-F1EE-4AB4-8BD7-517DE45CD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D8AC3E-AB17-48F5-A14B-51E5E32FA22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DF9663-51F3-4115-84E9-7E4D8943FC7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3B3732-6FA0-4537-AE01-999B34BC7F5D}"/>
              </a:ext>
            </a:extLst>
          </p:cNvPr>
          <p:cNvSpPr>
            <a:spLocks noGrp="1"/>
          </p:cNvSpPr>
          <p:nvPr>
            <p:ph type="dt" sz="half" idx="10"/>
          </p:nvPr>
        </p:nvSpPr>
        <p:spPr/>
        <p:txBody>
          <a:bodyPr/>
          <a:lstStyle/>
          <a:p>
            <a:fld id="{3FA69764-1E02-40B1-9B27-435995CD8EC4}" type="datetimeFigureOut">
              <a:rPr lang="en-US" smtClean="0"/>
              <a:t>10/7/2019</a:t>
            </a:fld>
            <a:endParaRPr lang="en-US"/>
          </a:p>
        </p:txBody>
      </p:sp>
      <p:sp>
        <p:nvSpPr>
          <p:cNvPr id="6" name="Footer Placeholder 5">
            <a:extLst>
              <a:ext uri="{FF2B5EF4-FFF2-40B4-BE49-F238E27FC236}">
                <a16:creationId xmlns:a16="http://schemas.microsoft.com/office/drawing/2014/main" id="{0AB77E2D-136F-4E0A-9C56-D4B0F9D3E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C1C79A-F2F9-4454-9115-D5D8BA7E780E}"/>
              </a:ext>
            </a:extLst>
          </p:cNvPr>
          <p:cNvSpPr>
            <a:spLocks noGrp="1"/>
          </p:cNvSpPr>
          <p:nvPr>
            <p:ph type="sldNum" sz="quarter" idx="12"/>
          </p:nvPr>
        </p:nvSpPr>
        <p:spPr/>
        <p:txBody>
          <a:bodyPr/>
          <a:lstStyle/>
          <a:p>
            <a:fld id="{6D3BFC3B-3D9E-4877-AE8E-265345946122}" type="slidenum">
              <a:rPr lang="en-US" smtClean="0"/>
              <a:t>‹#›</a:t>
            </a:fld>
            <a:endParaRPr lang="en-US"/>
          </a:p>
        </p:txBody>
      </p:sp>
    </p:spTree>
    <p:extLst>
      <p:ext uri="{BB962C8B-B14F-4D97-AF65-F5344CB8AC3E}">
        <p14:creationId xmlns:p14="http://schemas.microsoft.com/office/powerpoint/2010/main" val="1091874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2B4F-A33F-4491-86A9-969D68C67D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5896FC-CA8F-4CA8-9FFE-25B45A1CE01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B7FE319-3704-4DB6-9478-CC1FE493C4A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581FFD-A2AC-493F-B199-726559EE9F2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54428D2-3FA7-400F-A84B-FAC4DC54592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5454E3-7FEB-4D2C-BB7B-263B3EAA86B1}"/>
              </a:ext>
            </a:extLst>
          </p:cNvPr>
          <p:cNvSpPr>
            <a:spLocks noGrp="1"/>
          </p:cNvSpPr>
          <p:nvPr>
            <p:ph type="dt" sz="half" idx="10"/>
          </p:nvPr>
        </p:nvSpPr>
        <p:spPr/>
        <p:txBody>
          <a:bodyPr/>
          <a:lstStyle/>
          <a:p>
            <a:fld id="{3FA69764-1E02-40B1-9B27-435995CD8EC4}" type="datetimeFigureOut">
              <a:rPr lang="en-US" smtClean="0"/>
              <a:t>10/7/2019</a:t>
            </a:fld>
            <a:endParaRPr lang="en-US"/>
          </a:p>
        </p:txBody>
      </p:sp>
      <p:sp>
        <p:nvSpPr>
          <p:cNvPr id="8" name="Footer Placeholder 7">
            <a:extLst>
              <a:ext uri="{FF2B5EF4-FFF2-40B4-BE49-F238E27FC236}">
                <a16:creationId xmlns:a16="http://schemas.microsoft.com/office/drawing/2014/main" id="{38BA1129-8D79-4D5B-B17F-B4CCE76A16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64A7AB-CD39-4222-A031-A8DC788837A4}"/>
              </a:ext>
            </a:extLst>
          </p:cNvPr>
          <p:cNvSpPr>
            <a:spLocks noGrp="1"/>
          </p:cNvSpPr>
          <p:nvPr>
            <p:ph type="sldNum" sz="quarter" idx="12"/>
          </p:nvPr>
        </p:nvSpPr>
        <p:spPr/>
        <p:txBody>
          <a:bodyPr/>
          <a:lstStyle/>
          <a:p>
            <a:fld id="{6D3BFC3B-3D9E-4877-AE8E-265345946122}" type="slidenum">
              <a:rPr lang="en-US" smtClean="0"/>
              <a:t>‹#›</a:t>
            </a:fld>
            <a:endParaRPr lang="en-US"/>
          </a:p>
        </p:txBody>
      </p:sp>
    </p:spTree>
    <p:extLst>
      <p:ext uri="{BB962C8B-B14F-4D97-AF65-F5344CB8AC3E}">
        <p14:creationId xmlns:p14="http://schemas.microsoft.com/office/powerpoint/2010/main" val="4169677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34C84-7647-4BFD-A03A-8A73C982C6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C91184-05B4-489F-95D2-910874A58F67}"/>
              </a:ext>
            </a:extLst>
          </p:cNvPr>
          <p:cNvSpPr>
            <a:spLocks noGrp="1"/>
          </p:cNvSpPr>
          <p:nvPr>
            <p:ph type="dt" sz="half" idx="10"/>
          </p:nvPr>
        </p:nvSpPr>
        <p:spPr/>
        <p:txBody>
          <a:bodyPr/>
          <a:lstStyle/>
          <a:p>
            <a:fld id="{3FA69764-1E02-40B1-9B27-435995CD8EC4}" type="datetimeFigureOut">
              <a:rPr lang="en-US" smtClean="0"/>
              <a:t>10/7/2019</a:t>
            </a:fld>
            <a:endParaRPr lang="en-US"/>
          </a:p>
        </p:txBody>
      </p:sp>
      <p:sp>
        <p:nvSpPr>
          <p:cNvPr id="4" name="Footer Placeholder 3">
            <a:extLst>
              <a:ext uri="{FF2B5EF4-FFF2-40B4-BE49-F238E27FC236}">
                <a16:creationId xmlns:a16="http://schemas.microsoft.com/office/drawing/2014/main" id="{D4ECDE5F-3B2C-4074-9753-2CBCBEF77A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9D969E-0672-43F1-B895-617EFA5CEE92}"/>
              </a:ext>
            </a:extLst>
          </p:cNvPr>
          <p:cNvSpPr>
            <a:spLocks noGrp="1"/>
          </p:cNvSpPr>
          <p:nvPr>
            <p:ph type="sldNum" sz="quarter" idx="12"/>
          </p:nvPr>
        </p:nvSpPr>
        <p:spPr/>
        <p:txBody>
          <a:bodyPr/>
          <a:lstStyle/>
          <a:p>
            <a:fld id="{6D3BFC3B-3D9E-4877-AE8E-265345946122}" type="slidenum">
              <a:rPr lang="en-US" smtClean="0"/>
              <a:t>‹#›</a:t>
            </a:fld>
            <a:endParaRPr lang="en-US"/>
          </a:p>
        </p:txBody>
      </p:sp>
    </p:spTree>
    <p:extLst>
      <p:ext uri="{BB962C8B-B14F-4D97-AF65-F5344CB8AC3E}">
        <p14:creationId xmlns:p14="http://schemas.microsoft.com/office/powerpoint/2010/main" val="1645222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AA7FE-9003-46C3-ABA9-CA150E8537FA}"/>
              </a:ext>
            </a:extLst>
          </p:cNvPr>
          <p:cNvSpPr>
            <a:spLocks noGrp="1"/>
          </p:cNvSpPr>
          <p:nvPr>
            <p:ph type="dt" sz="half" idx="10"/>
          </p:nvPr>
        </p:nvSpPr>
        <p:spPr/>
        <p:txBody>
          <a:bodyPr/>
          <a:lstStyle/>
          <a:p>
            <a:fld id="{3FA69764-1E02-40B1-9B27-435995CD8EC4}" type="datetimeFigureOut">
              <a:rPr lang="en-US" smtClean="0"/>
              <a:t>10/7/2019</a:t>
            </a:fld>
            <a:endParaRPr lang="en-US"/>
          </a:p>
        </p:txBody>
      </p:sp>
      <p:sp>
        <p:nvSpPr>
          <p:cNvPr id="3" name="Footer Placeholder 2">
            <a:extLst>
              <a:ext uri="{FF2B5EF4-FFF2-40B4-BE49-F238E27FC236}">
                <a16:creationId xmlns:a16="http://schemas.microsoft.com/office/drawing/2014/main" id="{3947A37F-0810-4D34-AFD7-230C42E126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CEF9EB-D329-495C-B007-126A89B178A0}"/>
              </a:ext>
            </a:extLst>
          </p:cNvPr>
          <p:cNvSpPr>
            <a:spLocks noGrp="1"/>
          </p:cNvSpPr>
          <p:nvPr>
            <p:ph type="sldNum" sz="quarter" idx="12"/>
          </p:nvPr>
        </p:nvSpPr>
        <p:spPr/>
        <p:txBody>
          <a:bodyPr/>
          <a:lstStyle/>
          <a:p>
            <a:fld id="{6D3BFC3B-3D9E-4877-AE8E-265345946122}" type="slidenum">
              <a:rPr lang="en-US" smtClean="0"/>
              <a:t>‹#›</a:t>
            </a:fld>
            <a:endParaRPr lang="en-US"/>
          </a:p>
        </p:txBody>
      </p:sp>
    </p:spTree>
    <p:extLst>
      <p:ext uri="{BB962C8B-B14F-4D97-AF65-F5344CB8AC3E}">
        <p14:creationId xmlns:p14="http://schemas.microsoft.com/office/powerpoint/2010/main" val="3403133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F628-A192-4DB1-9256-43518A025F4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3ACCC68-4C3C-40F2-A303-F54146516A7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8128BA-3F74-4013-A931-18EA7D98742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677490A-7CFB-4099-A36C-E162FA8F5B6F}"/>
              </a:ext>
            </a:extLst>
          </p:cNvPr>
          <p:cNvSpPr>
            <a:spLocks noGrp="1"/>
          </p:cNvSpPr>
          <p:nvPr>
            <p:ph type="dt" sz="half" idx="10"/>
          </p:nvPr>
        </p:nvSpPr>
        <p:spPr/>
        <p:txBody>
          <a:bodyPr/>
          <a:lstStyle/>
          <a:p>
            <a:fld id="{3FA69764-1E02-40B1-9B27-435995CD8EC4}" type="datetimeFigureOut">
              <a:rPr lang="en-US" smtClean="0"/>
              <a:t>10/7/2019</a:t>
            </a:fld>
            <a:endParaRPr lang="en-US"/>
          </a:p>
        </p:txBody>
      </p:sp>
      <p:sp>
        <p:nvSpPr>
          <p:cNvPr id="6" name="Footer Placeholder 5">
            <a:extLst>
              <a:ext uri="{FF2B5EF4-FFF2-40B4-BE49-F238E27FC236}">
                <a16:creationId xmlns:a16="http://schemas.microsoft.com/office/drawing/2014/main" id="{B0456AC4-BD11-4A1F-9F5F-43DA4407D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42E0A-BBB3-4D66-8342-4FD64C56BECB}"/>
              </a:ext>
            </a:extLst>
          </p:cNvPr>
          <p:cNvSpPr>
            <a:spLocks noGrp="1"/>
          </p:cNvSpPr>
          <p:nvPr>
            <p:ph type="sldNum" sz="quarter" idx="12"/>
          </p:nvPr>
        </p:nvSpPr>
        <p:spPr/>
        <p:txBody>
          <a:bodyPr/>
          <a:lstStyle/>
          <a:p>
            <a:fld id="{6D3BFC3B-3D9E-4877-AE8E-265345946122}" type="slidenum">
              <a:rPr lang="en-US" smtClean="0"/>
              <a:t>‹#›</a:t>
            </a:fld>
            <a:endParaRPr lang="en-US"/>
          </a:p>
        </p:txBody>
      </p:sp>
    </p:spTree>
    <p:extLst>
      <p:ext uri="{BB962C8B-B14F-4D97-AF65-F5344CB8AC3E}">
        <p14:creationId xmlns:p14="http://schemas.microsoft.com/office/powerpoint/2010/main" val="3092236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8C3E9-04B4-4CB9-8873-F37D33509C0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88C942E-BB1A-46EA-A15E-7A7161A8931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498FC97-CCA7-49F8-BB4F-AF46E6C5D89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DB0366B-9AD8-449A-9933-DB9031A4156D}"/>
              </a:ext>
            </a:extLst>
          </p:cNvPr>
          <p:cNvSpPr>
            <a:spLocks noGrp="1"/>
          </p:cNvSpPr>
          <p:nvPr>
            <p:ph type="dt" sz="half" idx="10"/>
          </p:nvPr>
        </p:nvSpPr>
        <p:spPr/>
        <p:txBody>
          <a:bodyPr/>
          <a:lstStyle/>
          <a:p>
            <a:fld id="{3FA69764-1E02-40B1-9B27-435995CD8EC4}" type="datetimeFigureOut">
              <a:rPr lang="en-US" smtClean="0"/>
              <a:t>10/7/2019</a:t>
            </a:fld>
            <a:endParaRPr lang="en-US"/>
          </a:p>
        </p:txBody>
      </p:sp>
      <p:sp>
        <p:nvSpPr>
          <p:cNvPr id="6" name="Footer Placeholder 5">
            <a:extLst>
              <a:ext uri="{FF2B5EF4-FFF2-40B4-BE49-F238E27FC236}">
                <a16:creationId xmlns:a16="http://schemas.microsoft.com/office/drawing/2014/main" id="{E3B18EC6-2B5A-4812-B791-0A1AFD83C7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F6DCC2-3FCC-4778-B61E-5C6013DDAF3F}"/>
              </a:ext>
            </a:extLst>
          </p:cNvPr>
          <p:cNvSpPr>
            <a:spLocks noGrp="1"/>
          </p:cNvSpPr>
          <p:nvPr>
            <p:ph type="sldNum" sz="quarter" idx="12"/>
          </p:nvPr>
        </p:nvSpPr>
        <p:spPr/>
        <p:txBody>
          <a:bodyPr/>
          <a:lstStyle/>
          <a:p>
            <a:fld id="{6D3BFC3B-3D9E-4877-AE8E-265345946122}" type="slidenum">
              <a:rPr lang="en-US" smtClean="0"/>
              <a:t>‹#›</a:t>
            </a:fld>
            <a:endParaRPr lang="en-US"/>
          </a:p>
        </p:txBody>
      </p:sp>
    </p:spTree>
    <p:extLst>
      <p:ext uri="{BB962C8B-B14F-4D97-AF65-F5344CB8AC3E}">
        <p14:creationId xmlns:p14="http://schemas.microsoft.com/office/powerpoint/2010/main" val="3857402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B557-BD96-4EEB-BFC9-D028349561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2D9101-0942-4828-85A2-803DE199FB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4BB69-EBF6-4E7F-8390-118A09EC2A65}"/>
              </a:ext>
            </a:extLst>
          </p:cNvPr>
          <p:cNvSpPr>
            <a:spLocks noGrp="1"/>
          </p:cNvSpPr>
          <p:nvPr>
            <p:ph type="dt" sz="half" idx="10"/>
          </p:nvPr>
        </p:nvSpPr>
        <p:spPr/>
        <p:txBody>
          <a:bodyPr/>
          <a:lstStyle/>
          <a:p>
            <a:fld id="{3FA69764-1E02-40B1-9B27-435995CD8EC4}" type="datetimeFigureOut">
              <a:rPr lang="en-US" smtClean="0"/>
              <a:t>10/7/2019</a:t>
            </a:fld>
            <a:endParaRPr lang="en-US"/>
          </a:p>
        </p:txBody>
      </p:sp>
      <p:sp>
        <p:nvSpPr>
          <p:cNvPr id="5" name="Footer Placeholder 4">
            <a:extLst>
              <a:ext uri="{FF2B5EF4-FFF2-40B4-BE49-F238E27FC236}">
                <a16:creationId xmlns:a16="http://schemas.microsoft.com/office/drawing/2014/main" id="{8B4EE0A2-3795-4AD1-B982-D2A74E9D7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0E26B-8602-49DE-AB55-CEB5D25A26E8}"/>
              </a:ext>
            </a:extLst>
          </p:cNvPr>
          <p:cNvSpPr>
            <a:spLocks noGrp="1"/>
          </p:cNvSpPr>
          <p:nvPr>
            <p:ph type="sldNum" sz="quarter" idx="12"/>
          </p:nvPr>
        </p:nvSpPr>
        <p:spPr/>
        <p:txBody>
          <a:bodyPr/>
          <a:lstStyle/>
          <a:p>
            <a:fld id="{6D3BFC3B-3D9E-4877-AE8E-265345946122}" type="slidenum">
              <a:rPr lang="en-US" smtClean="0"/>
              <a:t>‹#›</a:t>
            </a:fld>
            <a:endParaRPr lang="en-US"/>
          </a:p>
        </p:txBody>
      </p:sp>
    </p:spTree>
    <p:extLst>
      <p:ext uri="{BB962C8B-B14F-4D97-AF65-F5344CB8AC3E}">
        <p14:creationId xmlns:p14="http://schemas.microsoft.com/office/powerpoint/2010/main" val="1145456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09E210-6D9A-4884-B58A-CCACC722E96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64DC6D-34C2-45E0-AFA1-ECCD6586B85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5A809-DF3C-4701-A50E-89943FB7E36A}"/>
              </a:ext>
            </a:extLst>
          </p:cNvPr>
          <p:cNvSpPr>
            <a:spLocks noGrp="1"/>
          </p:cNvSpPr>
          <p:nvPr>
            <p:ph type="dt" sz="half" idx="10"/>
          </p:nvPr>
        </p:nvSpPr>
        <p:spPr/>
        <p:txBody>
          <a:bodyPr/>
          <a:lstStyle/>
          <a:p>
            <a:fld id="{3FA69764-1E02-40B1-9B27-435995CD8EC4}" type="datetimeFigureOut">
              <a:rPr lang="en-US" smtClean="0"/>
              <a:t>10/7/2019</a:t>
            </a:fld>
            <a:endParaRPr lang="en-US"/>
          </a:p>
        </p:txBody>
      </p:sp>
      <p:sp>
        <p:nvSpPr>
          <p:cNvPr id="5" name="Footer Placeholder 4">
            <a:extLst>
              <a:ext uri="{FF2B5EF4-FFF2-40B4-BE49-F238E27FC236}">
                <a16:creationId xmlns:a16="http://schemas.microsoft.com/office/drawing/2014/main" id="{318A8B5A-92C4-41EF-A4F6-230DF33F8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AEFEB-282C-4C6C-B072-8C39FB95266F}"/>
              </a:ext>
            </a:extLst>
          </p:cNvPr>
          <p:cNvSpPr>
            <a:spLocks noGrp="1"/>
          </p:cNvSpPr>
          <p:nvPr>
            <p:ph type="sldNum" sz="quarter" idx="12"/>
          </p:nvPr>
        </p:nvSpPr>
        <p:spPr/>
        <p:txBody>
          <a:bodyPr/>
          <a:lstStyle/>
          <a:p>
            <a:fld id="{6D3BFC3B-3D9E-4877-AE8E-265345946122}" type="slidenum">
              <a:rPr lang="en-US" smtClean="0"/>
              <a:t>‹#›</a:t>
            </a:fld>
            <a:endParaRPr lang="en-US"/>
          </a:p>
        </p:txBody>
      </p:sp>
    </p:spTree>
    <p:extLst>
      <p:ext uri="{BB962C8B-B14F-4D97-AF65-F5344CB8AC3E}">
        <p14:creationId xmlns:p14="http://schemas.microsoft.com/office/powerpoint/2010/main" val="809574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669EDC-CB08-4488-B077-AAB55B8BDCF0}"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CEAFB-D784-4D11-AB1A-FC78AFFC1B71}" type="slidenum">
              <a:rPr lang="en-US" smtClean="0"/>
              <a:pPr/>
              <a:t>‹#›</a:t>
            </a:fld>
            <a:endParaRPr lang="en-US" dirty="0"/>
          </a:p>
        </p:txBody>
      </p:sp>
    </p:spTree>
    <p:extLst>
      <p:ext uri="{BB962C8B-B14F-4D97-AF65-F5344CB8AC3E}">
        <p14:creationId xmlns:p14="http://schemas.microsoft.com/office/powerpoint/2010/main" val="235681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97BD3E-53DC-4890-9D64-69BADFA43C35}" type="datetime1">
              <a:rPr lang="en-US" smtClean="0"/>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CEAFB-D784-4D11-AB1A-FC78AFFC1B71}" type="slidenum">
              <a:rPr lang="en-US" smtClean="0"/>
              <a:pPr/>
              <a:t>‹#›</a:t>
            </a:fld>
            <a:endParaRPr lang="en-US" dirty="0"/>
          </a:p>
        </p:txBody>
      </p:sp>
    </p:spTree>
    <p:extLst>
      <p:ext uri="{BB962C8B-B14F-4D97-AF65-F5344CB8AC3E}">
        <p14:creationId xmlns:p14="http://schemas.microsoft.com/office/powerpoint/2010/main" val="120132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A74648-B435-4C80-9431-12CEC8230A06}" type="datetime1">
              <a:rPr lang="en-US" smtClean="0"/>
              <a:t>10/7/2019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6CEAFB-D784-4D11-AB1A-FC78AFFC1B71}" type="slidenum">
              <a:rPr lang="en-US" smtClean="0"/>
              <a:pPr/>
              <a:t>‹#›</a:t>
            </a:fld>
            <a:endParaRPr lang="en-US" dirty="0"/>
          </a:p>
        </p:txBody>
      </p:sp>
    </p:spTree>
    <p:extLst>
      <p:ext uri="{BB962C8B-B14F-4D97-AF65-F5344CB8AC3E}">
        <p14:creationId xmlns:p14="http://schemas.microsoft.com/office/powerpoint/2010/main" val="212812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C391F4-EE40-4E3E-858C-1BE2B1A8D86B}" type="datetime1">
              <a:rPr lang="en-US" smtClean="0"/>
              <a:t>10/7/2019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6CEAFB-D784-4D11-AB1A-FC78AFFC1B71}" type="slidenum">
              <a:rPr lang="en-US" smtClean="0"/>
              <a:pPr/>
              <a:t>‹#›</a:t>
            </a:fld>
            <a:endParaRPr lang="en-US" dirty="0"/>
          </a:p>
        </p:txBody>
      </p:sp>
    </p:spTree>
    <p:extLst>
      <p:ext uri="{BB962C8B-B14F-4D97-AF65-F5344CB8AC3E}">
        <p14:creationId xmlns:p14="http://schemas.microsoft.com/office/powerpoint/2010/main" val="46200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E88C7-A2AD-450A-8539-FB38110E4739}" type="datetime1">
              <a:rPr lang="en-US" smtClean="0"/>
              <a:t>10/7/2019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6CEAFB-D784-4D11-AB1A-FC78AFFC1B71}" type="slidenum">
              <a:rPr lang="en-US" smtClean="0"/>
              <a:pPr/>
              <a:t>‹#›</a:t>
            </a:fld>
            <a:endParaRPr lang="en-US" dirty="0"/>
          </a:p>
        </p:txBody>
      </p:sp>
    </p:spTree>
    <p:extLst>
      <p:ext uri="{BB962C8B-B14F-4D97-AF65-F5344CB8AC3E}">
        <p14:creationId xmlns:p14="http://schemas.microsoft.com/office/powerpoint/2010/main" val="231806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01D8DA7-A565-42AB-A01E-96F2D8641E90}" type="datetime1">
              <a:rPr lang="en-US" smtClean="0"/>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CEAFB-D784-4D11-AB1A-FC78AFFC1B71}" type="slidenum">
              <a:rPr lang="en-US" smtClean="0"/>
              <a:pPr/>
              <a:t>‹#›</a:t>
            </a:fld>
            <a:endParaRPr lang="en-US" dirty="0"/>
          </a:p>
        </p:txBody>
      </p:sp>
    </p:spTree>
    <p:extLst>
      <p:ext uri="{BB962C8B-B14F-4D97-AF65-F5344CB8AC3E}">
        <p14:creationId xmlns:p14="http://schemas.microsoft.com/office/powerpoint/2010/main" val="185842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59E482-8229-47FD-96DE-84DBD930BD3E}" type="datetime1">
              <a:rPr lang="en-US" smtClean="0"/>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CEAFB-D784-4D11-AB1A-FC78AFFC1B71}" type="slidenum">
              <a:rPr lang="en-US" smtClean="0"/>
              <a:pPr/>
              <a:t>‹#›</a:t>
            </a:fld>
            <a:endParaRPr lang="en-US" dirty="0"/>
          </a:p>
        </p:txBody>
      </p:sp>
    </p:spTree>
    <p:extLst>
      <p:ext uri="{BB962C8B-B14F-4D97-AF65-F5344CB8AC3E}">
        <p14:creationId xmlns:p14="http://schemas.microsoft.com/office/powerpoint/2010/main" val="138549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E2587D-7072-4E19-8CFA-13B47708A4AA}" type="datetime1">
              <a:rPr lang="en-US" smtClean="0"/>
              <a:t>10/7/2019</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66CEAFB-D784-4D11-AB1A-FC78AFFC1B71}" type="slidenum">
              <a:rPr lang="en-US" smtClean="0"/>
              <a:pPr/>
              <a:t>‹#›</a:t>
            </a:fld>
            <a:endParaRPr lang="en-US" dirty="0"/>
          </a:p>
        </p:txBody>
      </p:sp>
    </p:spTree>
    <p:extLst>
      <p:ext uri="{BB962C8B-B14F-4D97-AF65-F5344CB8AC3E}">
        <p14:creationId xmlns:p14="http://schemas.microsoft.com/office/powerpoint/2010/main" val="79407686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883AD5-143B-4A9D-8C84-8F2AC40FF81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04A800-DF33-49E9-8D19-EB904FEE23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4BCE39-B82A-44A6-94E9-E1A884E70F5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FA69764-1E02-40B1-9B27-435995CD8EC4}" type="datetimeFigureOut">
              <a:rPr lang="en-US" smtClean="0"/>
              <a:t>10/7/2019</a:t>
            </a:fld>
            <a:endParaRPr lang="en-US"/>
          </a:p>
        </p:txBody>
      </p:sp>
      <p:sp>
        <p:nvSpPr>
          <p:cNvPr id="5" name="Footer Placeholder 4">
            <a:extLst>
              <a:ext uri="{FF2B5EF4-FFF2-40B4-BE49-F238E27FC236}">
                <a16:creationId xmlns:a16="http://schemas.microsoft.com/office/drawing/2014/main" id="{BA08CAE6-3E45-41BB-8B00-98B18E32096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2C4578-1A6D-41AA-9E35-17661161087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3BFC3B-3D9E-4877-AE8E-265345946122}" type="slidenum">
              <a:rPr lang="en-US" smtClean="0"/>
              <a:t>‹#›</a:t>
            </a:fld>
            <a:endParaRPr lang="en-US"/>
          </a:p>
        </p:txBody>
      </p:sp>
    </p:spTree>
    <p:extLst>
      <p:ext uri="{BB962C8B-B14F-4D97-AF65-F5344CB8AC3E}">
        <p14:creationId xmlns:p14="http://schemas.microsoft.com/office/powerpoint/2010/main" val="4070849203"/>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164.64.110.134/parts/title07/07.001.0014.html" TargetMode="External"/><Relationship Id="rId5" Type="http://schemas.openxmlformats.org/officeDocument/2006/relationships/hyperlink" Target="http://164.64.110.134/parts/title07/07.001.0013.html" TargetMode="External"/><Relationship Id="rId4" Type="http://schemas.openxmlformats.org/officeDocument/2006/relationships/hyperlink" Target="http://law.justia.com/codes/new-mexico/2017/chapter-" TargetMode="Externa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nmmedicaid.portal.conduent.com/static/index.ht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gif"/><Relationship Id="rId7"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8.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criticalincident.hsd.state.nm.u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hyperlink" Target="mailto:HSD-QB-CIR@state.nm.u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criticalincident.hsd.state.nm.us/"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594979" cy="1828800"/>
          </a:xfrm>
        </p:spPr>
        <p:txBody>
          <a:bodyPr>
            <a:normAutofit/>
          </a:bodyPr>
          <a:lstStyle/>
          <a:p>
            <a:pPr algn="l"/>
            <a:br>
              <a:rPr lang="en-US" sz="5400" dirty="0">
                <a:solidFill>
                  <a:schemeClr val="accent1">
                    <a:lumMod val="50000"/>
                  </a:schemeClr>
                </a:solidFill>
                <a:latin typeface="Times New Roman" panose="02020603050405020304" pitchFamily="18" charset="0"/>
                <a:cs typeface="Times New Roman" panose="02020603050405020304" pitchFamily="18" charset="0"/>
              </a:rPr>
            </a:br>
            <a:r>
              <a:rPr lang="en-US" sz="5400" dirty="0">
                <a:solidFill>
                  <a:schemeClr val="accent1">
                    <a:lumMod val="50000"/>
                  </a:schemeClr>
                </a:solidFill>
                <a:latin typeface="Times New Roman" panose="02020603050405020304" pitchFamily="18" charset="0"/>
                <a:cs typeface="Times New Roman" panose="02020603050405020304" pitchFamily="18" charset="0"/>
              </a:rPr>
              <a:t>Critical Incident Reporting </a:t>
            </a:r>
          </a:p>
        </p:txBody>
      </p:sp>
      <p:sp>
        <p:nvSpPr>
          <p:cNvPr id="3" name="Subtitle 2"/>
          <p:cNvSpPr>
            <a:spLocks noGrp="1"/>
          </p:cNvSpPr>
          <p:nvPr>
            <p:ph type="subTitle" idx="1"/>
          </p:nvPr>
        </p:nvSpPr>
        <p:spPr>
          <a:xfrm>
            <a:off x="637593" y="2638269"/>
            <a:ext cx="6400800" cy="1143000"/>
          </a:xfrm>
        </p:spPr>
        <p:txBody>
          <a:bodyPr>
            <a:normAutofit/>
          </a:bodyPr>
          <a:lstStyle/>
          <a:p>
            <a:pPr algn="l"/>
            <a:r>
              <a:rPr lang="en-US"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Personal Care Services Training 2019</a:t>
            </a:r>
          </a:p>
          <a:p>
            <a:endParaRPr lang="en-US" sz="2800" b="1" dirty="0">
              <a:solidFill>
                <a:schemeClr val="tx1"/>
              </a:solidFill>
              <a:latin typeface="+mj-lt"/>
            </a:endParaRPr>
          </a:p>
          <a:p>
            <a:endParaRPr lang="en-US" sz="4000" b="1" dirty="0">
              <a:solidFill>
                <a:schemeClr val="tx1"/>
              </a:solidFill>
              <a:latin typeface="+mj-lt"/>
            </a:endParaRPr>
          </a:p>
        </p:txBody>
      </p:sp>
      <p:sp>
        <p:nvSpPr>
          <p:cNvPr id="4" name="TextBox 3">
            <a:extLst>
              <a:ext uri="{FF2B5EF4-FFF2-40B4-BE49-F238E27FC236}">
                <a16:creationId xmlns:a16="http://schemas.microsoft.com/office/drawing/2014/main" id="{57321D17-6BB8-4932-8505-C0DE65CEB7B8}"/>
              </a:ext>
            </a:extLst>
          </p:cNvPr>
          <p:cNvSpPr txBox="1"/>
          <p:nvPr/>
        </p:nvSpPr>
        <p:spPr>
          <a:xfrm>
            <a:off x="419100" y="3619500"/>
            <a:ext cx="3124200" cy="381000"/>
          </a:xfrm>
          <a:prstGeom prst="rect">
            <a:avLst/>
          </a:prstGeom>
          <a:noFill/>
        </p:spPr>
        <p:txBody>
          <a:bodyPr wrap="square" rtlCol="0">
            <a:spAutoFit/>
          </a:bodyPr>
          <a:lstStyle/>
          <a:p>
            <a:r>
              <a:rPr lang="en-US" b="1" dirty="0"/>
              <a:t>Presented by:</a:t>
            </a:r>
          </a:p>
        </p:txBody>
      </p:sp>
      <p:pic>
        <p:nvPicPr>
          <p:cNvPr id="8" name="Picture 7" descr="Description: Pres 2002 Red pc">
            <a:extLst>
              <a:ext uri="{FF2B5EF4-FFF2-40B4-BE49-F238E27FC236}">
                <a16:creationId xmlns:a16="http://schemas.microsoft.com/office/drawing/2014/main" id="{E49F99BB-0877-447D-80E5-41BADBB1F74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703748"/>
            <a:ext cx="2289045" cy="406670"/>
          </a:xfrm>
          <a:prstGeom prst="rect">
            <a:avLst/>
          </a:prstGeom>
          <a:noFill/>
        </p:spPr>
      </p:pic>
      <p:pic>
        <p:nvPicPr>
          <p:cNvPr id="10" name="Picture 9">
            <a:extLst>
              <a:ext uri="{FF2B5EF4-FFF2-40B4-BE49-F238E27FC236}">
                <a16:creationId xmlns:a16="http://schemas.microsoft.com/office/drawing/2014/main" id="{C0501FD5-29D7-46E7-9B8D-1E8F1A400C51}"/>
              </a:ext>
            </a:extLst>
          </p:cNvPr>
          <p:cNvPicPr/>
          <p:nvPr/>
        </p:nvPicPr>
        <p:blipFill>
          <a:blip r:embed="rId4">
            <a:clrChange>
              <a:clrFrom>
                <a:srgbClr val="FFFFFF"/>
              </a:clrFrom>
              <a:clrTo>
                <a:srgbClr val="FFFFFF">
                  <a:alpha val="0"/>
                </a:srgbClr>
              </a:clrTo>
            </a:clrChange>
          </a:blip>
          <a:stretch>
            <a:fillRect/>
          </a:stretch>
        </p:blipFill>
        <p:spPr>
          <a:xfrm>
            <a:off x="419100" y="147506"/>
            <a:ext cx="3505200" cy="1906905"/>
          </a:xfrm>
          <a:prstGeom prst="rect">
            <a:avLst/>
          </a:prstGeom>
        </p:spPr>
      </p:pic>
      <p:sp>
        <p:nvSpPr>
          <p:cNvPr id="11" name="TextBox 10"/>
          <p:cNvSpPr txBox="1"/>
          <p:nvPr/>
        </p:nvSpPr>
        <p:spPr>
          <a:xfrm>
            <a:off x="8610600" y="6404963"/>
            <a:ext cx="4572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a:t>
            </a:r>
          </a:p>
        </p:txBody>
      </p:sp>
      <p:pic>
        <p:nvPicPr>
          <p:cNvPr id="9" name="Picture 8" descr="A screenshot of a cell phone&#10;&#10;Description generated with high confidence">
            <a:extLst>
              <a:ext uri="{FF2B5EF4-FFF2-40B4-BE49-F238E27FC236}">
                <a16:creationId xmlns:a16="http://schemas.microsoft.com/office/drawing/2014/main" id="{D44E019C-C8D3-411E-86A2-C8D21FA18783}"/>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7065" y="4257002"/>
            <a:ext cx="2476500" cy="1300163"/>
          </a:xfrm>
          <a:prstGeom prst="rect">
            <a:avLst/>
          </a:prstGeom>
        </p:spPr>
      </p:pic>
      <p:pic>
        <p:nvPicPr>
          <p:cNvPr id="1027" name="Picture 3" descr="cid:image002.jpg@01D3E840.587749C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7445" y="4686144"/>
            <a:ext cx="1819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18" y="4038600"/>
            <a:ext cx="1509350" cy="721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441530" y="990600"/>
            <a:ext cx="6631751" cy="5715000"/>
          </a:xfrm>
        </p:spPr>
        <p:txBody>
          <a:bodyPr>
            <a:noAutofit/>
          </a:bodyPr>
          <a:lstStyle/>
          <a:p>
            <a:pPr>
              <a:spcBef>
                <a:spcPts val="0"/>
              </a:spcBef>
              <a:buClrTx/>
            </a:pPr>
            <a:r>
              <a:rPr lang="en-US" dirty="0">
                <a:latin typeface="Times New Roman" panose="02020603050405020304" pitchFamily="18" charset="0"/>
                <a:cs typeface="Times New Roman" panose="02020603050405020304" pitchFamily="18" charset="0"/>
              </a:rPr>
              <a:t>Adult Protective Services (APS) </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NMSA 1978, Section 27-7-30</a:t>
            </a:r>
          </a:p>
          <a:p>
            <a:pPr marL="400050" lvl="1" indent="0">
              <a:spcBef>
                <a:spcPts val="0"/>
              </a:spcBef>
              <a:buNone/>
            </a:pPr>
            <a:r>
              <a:rPr lang="en-US" sz="1800" b="1" u="sng" dirty="0">
                <a:solidFill>
                  <a:schemeClr val="accent6"/>
                </a:solidFill>
                <a:latin typeface="Times New Roman" panose="02020603050405020304" pitchFamily="18" charset="0"/>
                <a:cs typeface="Times New Roman" panose="02020603050405020304" pitchFamily="18" charset="0"/>
                <a:hlinkClick r:id="rId4"/>
              </a:rPr>
              <a:t>http://law.justia.com/codes/new-mexico/2017/chapter-</a:t>
            </a:r>
            <a:r>
              <a:rPr lang="en-US" sz="1800" b="1" u="sng" dirty="0">
                <a:solidFill>
                  <a:srgbClr val="92D050"/>
                </a:solidFill>
                <a:latin typeface="Times New Roman" panose="02020603050405020304" pitchFamily="18" charset="0"/>
                <a:cs typeface="Times New Roman" panose="02020603050405020304" pitchFamily="18" charset="0"/>
                <a:hlinkClick r:id="rId4"/>
              </a:rPr>
              <a:t>27/article-7/section-27-7-30/</a:t>
            </a:r>
            <a:endParaRPr lang="en-US" sz="1800" dirty="0">
              <a:solidFill>
                <a:srgbClr val="92D050"/>
              </a:solidFill>
              <a:latin typeface="Times New Roman" panose="02020603050405020304" pitchFamily="18" charset="0"/>
              <a:cs typeface="Times New Roman" panose="02020603050405020304" pitchFamily="18" charset="0"/>
            </a:endParaRPr>
          </a:p>
          <a:p>
            <a:pPr>
              <a:buClrTx/>
              <a:buNone/>
            </a:pPr>
            <a:endParaRPr lang="en-US" u="sng" dirty="0">
              <a:solidFill>
                <a:srgbClr val="92D050"/>
              </a:solidFill>
              <a:latin typeface="Times New Roman" panose="02020603050405020304" pitchFamily="18" charset="0"/>
              <a:cs typeface="Times New Roman" panose="02020603050405020304" pitchFamily="18" charset="0"/>
            </a:endParaRPr>
          </a:p>
          <a:p>
            <a:pPr>
              <a:buClrTx/>
            </a:pPr>
            <a:r>
              <a:rPr lang="en-US" dirty="0">
                <a:latin typeface="Times New Roman" panose="02020603050405020304" pitchFamily="18" charset="0"/>
                <a:cs typeface="Times New Roman" panose="02020603050405020304" pitchFamily="18" charset="0"/>
              </a:rPr>
              <a:t>Children, Youth and Families Department (CYFD) –also known as Children Protective Services (CPS)</a:t>
            </a:r>
            <a:br>
              <a:rPr lang="en-US" dirty="0">
                <a:latin typeface="Times New Roman" panose="02020603050405020304" pitchFamily="18" charset="0"/>
                <a:cs typeface="Times New Roman" panose="02020603050405020304" pitchFamily="18" charset="0"/>
              </a:rPr>
            </a:br>
            <a:r>
              <a:rPr lang="en-US" b="1" u="sng" dirty="0">
                <a:solidFill>
                  <a:srgbClr val="92D050"/>
                </a:solidFill>
                <a:latin typeface="Times New Roman" panose="02020603050405020304" pitchFamily="18" charset="0"/>
                <a:cs typeface="Times New Roman" panose="02020603050405020304" pitchFamily="18" charset="0"/>
              </a:rPr>
              <a:t>https://law.justia.com/codes/new-mexico/2017/chapter-32a/article-4/section-32a-4-3/</a:t>
            </a:r>
          </a:p>
          <a:p>
            <a:pPr marL="82296" indent="0">
              <a:buClrTx/>
              <a:buNone/>
            </a:pPr>
            <a:endParaRPr lang="en-US" sz="1800" b="1" u="sng" dirty="0">
              <a:solidFill>
                <a:schemeClr val="accent6"/>
              </a:solidFill>
              <a:latin typeface="Arial" panose="020B0604020202020204" pitchFamily="34" charset="0"/>
            </a:endParaRPr>
          </a:p>
          <a:p>
            <a:pPr>
              <a:buClrTx/>
            </a:pPr>
            <a:r>
              <a:rPr lang="en-US" dirty="0">
                <a:latin typeface="Times New Roman" panose="02020603050405020304" pitchFamily="18" charset="0"/>
                <a:cs typeface="Times New Roman" panose="02020603050405020304" pitchFamily="18" charset="0"/>
              </a:rPr>
              <a:t>HSD –Critical Incident Reporting</a:t>
            </a:r>
            <a:br>
              <a:rPr lang="en-US" dirty="0">
                <a:latin typeface="Times New Roman" panose="02020603050405020304" pitchFamily="18" charset="0"/>
                <a:cs typeface="Times New Roman" panose="02020603050405020304" pitchFamily="18" charset="0"/>
              </a:rPr>
            </a:br>
            <a:r>
              <a:rPr lang="en-US" b="1" u="sng" dirty="0">
                <a:solidFill>
                  <a:srgbClr val="92D050"/>
                </a:solidFill>
                <a:latin typeface="Times New Roman" panose="02020603050405020304" pitchFamily="18" charset="0"/>
                <a:cs typeface="Times New Roman" panose="02020603050405020304" pitchFamily="18" charset="0"/>
              </a:rPr>
              <a:t>http://www.hsd.state.nm.us/providers/critical-incident-reporting.aspx</a:t>
            </a:r>
            <a:br>
              <a:rPr lang="en-US" sz="1700" b="1" u="sng" dirty="0">
                <a:solidFill>
                  <a:schemeClr val="accent6">
                    <a:lumMod val="60000"/>
                    <a:lumOff val="40000"/>
                  </a:schemeClr>
                </a:solidFill>
                <a:latin typeface="Arial" panose="020B0604020202020204" pitchFamily="34" charset="0"/>
                <a:cs typeface="Arial" panose="020B0604020202020204" pitchFamily="34" charset="0"/>
              </a:rPr>
            </a:br>
            <a:endParaRPr lang="en-US" sz="1700" b="1" u="sng" dirty="0">
              <a:solidFill>
                <a:schemeClr val="accent6">
                  <a:lumMod val="60000"/>
                  <a:lumOff val="40000"/>
                </a:schemeClr>
              </a:solidFill>
              <a:latin typeface="Arial" panose="020B0604020202020204" pitchFamily="34" charset="0"/>
              <a:cs typeface="Arial" panose="020B0604020202020204" pitchFamily="34" charset="0"/>
            </a:endParaRPr>
          </a:p>
          <a:p>
            <a:pPr>
              <a:buClrTx/>
            </a:pPr>
            <a:r>
              <a:rPr lang="en-US" dirty="0">
                <a:latin typeface="Times New Roman" panose="02020603050405020304" pitchFamily="18" charset="0"/>
                <a:cs typeface="Times New Roman" panose="02020603050405020304" pitchFamily="18" charset="0"/>
              </a:rPr>
              <a:t>Department of Health - NMAC 7.1.13 and 7.1.14</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hlinkClick r:id="rId5"/>
              </a:rPr>
              <a:t>http://164.64.110.134/parts/title07/07.001.0013.html</a:t>
            </a:r>
            <a:endParaRPr lang="en-US" b="1" u="sng" dirty="0">
              <a:solidFill>
                <a:srgbClr val="92D050"/>
              </a:solidFill>
              <a:latin typeface="Times New Roman" panose="02020603050405020304" pitchFamily="18" charset="0"/>
              <a:cs typeface="Times New Roman" panose="02020603050405020304" pitchFamily="18" charset="0"/>
            </a:endParaRPr>
          </a:p>
          <a:p>
            <a:pPr marL="356616" lvl="1" indent="0">
              <a:buClrTx/>
              <a:buNone/>
            </a:pPr>
            <a:r>
              <a:rPr lang="en-US" sz="1800" b="1" dirty="0">
                <a:latin typeface="Times New Roman" panose="02020603050405020304" pitchFamily="18" charset="0"/>
                <a:cs typeface="Times New Roman" panose="02020603050405020304" pitchFamily="18" charset="0"/>
                <a:hlinkClick r:id="rId6"/>
              </a:rPr>
              <a:t>http://164.64.110.134/parts/title07/07.001.0014.html</a:t>
            </a:r>
            <a:br>
              <a:rPr lang="en-US" sz="1700" b="1" u="sng" dirty="0">
                <a:solidFill>
                  <a:schemeClr val="accent6"/>
                </a:solidFill>
                <a:latin typeface="Arial" panose="020B0604020202020204" pitchFamily="34" charset="0"/>
                <a:cs typeface="Arial" panose="020B0604020202020204" pitchFamily="34" charset="0"/>
              </a:rPr>
            </a:br>
            <a:br>
              <a:rPr lang="en-US" sz="1400" b="1" u="sng" dirty="0">
                <a:solidFill>
                  <a:schemeClr val="accent6"/>
                </a:solidFill>
                <a:latin typeface="Arial" panose="020B0604020202020204" pitchFamily="34" charset="0"/>
                <a:cs typeface="Arial" panose="020B0604020202020204" pitchFamily="34" charset="0"/>
              </a:rPr>
            </a:br>
            <a:endParaRPr lang="en-US" sz="1400" dirty="0">
              <a:solidFill>
                <a:schemeClr val="accent6"/>
              </a:solidFill>
            </a:endParaRPr>
          </a:p>
        </p:txBody>
      </p:sp>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4324" r="4000" b="16771"/>
          <a:stretch/>
        </p:blipFill>
        <p:spPr bwMode="auto">
          <a:xfrm>
            <a:off x="291114" y="990600"/>
            <a:ext cx="97483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t="6862"/>
          <a:stretch/>
        </p:blipFill>
        <p:spPr bwMode="auto">
          <a:xfrm>
            <a:off x="191945" y="5285926"/>
            <a:ext cx="1367500" cy="90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87C6A1A5-5CE3-40B8-A295-75551F0DD4F0}"/>
              </a:ext>
            </a:extLst>
          </p:cNvPr>
          <p:cNvSpPr>
            <a:spLocks noGrp="1"/>
          </p:cNvSpPr>
          <p:nvPr>
            <p:ph type="title"/>
          </p:nvPr>
        </p:nvSpPr>
        <p:spPr>
          <a:xfrm>
            <a:off x="191945" y="7827"/>
            <a:ext cx="7881336" cy="913809"/>
          </a:xfrm>
        </p:spPr>
        <p:txBody>
          <a:bodyPr>
            <a:noAutofit/>
          </a:bodyPr>
          <a:lstStyle/>
          <a:p>
            <a:r>
              <a:rPr lang="en-US" sz="5400" dirty="0">
                <a:solidFill>
                  <a:srgbClr val="92D050"/>
                </a:solidFill>
                <a:latin typeface="Times New Roman" panose="02020603050405020304" pitchFamily="18" charset="0"/>
                <a:cs typeface="Times New Roman" panose="02020603050405020304" pitchFamily="18" charset="0"/>
              </a:rPr>
              <a:t>Statutes and Regulations</a:t>
            </a:r>
          </a:p>
        </p:txBody>
      </p:sp>
      <p:sp>
        <p:nvSpPr>
          <p:cNvPr id="8" name="TextBox 7"/>
          <p:cNvSpPr txBox="1"/>
          <p:nvPr/>
        </p:nvSpPr>
        <p:spPr>
          <a:xfrm>
            <a:off x="8382000" y="6406488"/>
            <a:ext cx="7620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10</a:t>
            </a:r>
          </a:p>
        </p:txBody>
      </p:sp>
      <p:pic>
        <p:nvPicPr>
          <p:cNvPr id="2" name="Picture 1"/>
          <p:cNvPicPr>
            <a:picLocks noChangeAspect="1"/>
          </p:cNvPicPr>
          <p:nvPr/>
        </p:nvPicPr>
        <p:blipFill>
          <a:blip r:embed="rId9"/>
          <a:stretch>
            <a:fillRect/>
          </a:stretch>
        </p:blipFill>
        <p:spPr>
          <a:xfrm>
            <a:off x="291114" y="2416240"/>
            <a:ext cx="1074004" cy="97319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1319" r="2708"/>
          <a:stretch/>
        </p:blipFill>
        <p:spPr bwMode="auto">
          <a:xfrm>
            <a:off x="331694" y="5207916"/>
            <a:ext cx="8812306" cy="561975"/>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52400" y="5791200"/>
            <a:ext cx="8130988" cy="769441"/>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Adult Protective Service (APS): Telephone: (866) 654-3219 </a:t>
            </a:r>
          </a:p>
          <a:p>
            <a:r>
              <a:rPr lang="en-US" sz="2200" b="1" dirty="0">
                <a:latin typeface="Times New Roman" panose="02020603050405020304" pitchFamily="18" charset="0"/>
                <a:cs typeface="Times New Roman" panose="02020603050405020304" pitchFamily="18" charset="0"/>
              </a:rPr>
              <a:t>Fax: (855) 414-4885</a:t>
            </a:r>
          </a:p>
        </p:txBody>
      </p:sp>
      <p:sp>
        <p:nvSpPr>
          <p:cNvPr id="4" name="Title 3">
            <a:extLst>
              <a:ext uri="{FF2B5EF4-FFF2-40B4-BE49-F238E27FC236}">
                <a16:creationId xmlns:a16="http://schemas.microsoft.com/office/drawing/2014/main" id="{0C41A5B8-D17A-4F64-81C1-C71E0A5D5032}"/>
              </a:ext>
            </a:extLst>
          </p:cNvPr>
          <p:cNvSpPr>
            <a:spLocks noGrp="1"/>
          </p:cNvSpPr>
          <p:nvPr>
            <p:ph type="title"/>
          </p:nvPr>
        </p:nvSpPr>
        <p:spPr>
          <a:xfrm>
            <a:off x="152400" y="0"/>
            <a:ext cx="7924800" cy="837406"/>
          </a:xfrm>
        </p:spPr>
        <p:txBody>
          <a:bodyPr>
            <a:noAutofit/>
          </a:bodyPr>
          <a:lstStyle/>
          <a:p>
            <a:r>
              <a:rPr lang="en-US" sz="5400" dirty="0">
                <a:solidFill>
                  <a:srgbClr val="92D050"/>
                </a:solidFill>
                <a:latin typeface="Times New Roman" panose="02020603050405020304" pitchFamily="18" charset="0"/>
                <a:cs typeface="Times New Roman" panose="02020603050405020304" pitchFamily="18" charset="0"/>
              </a:rPr>
              <a:t>APS Regulations</a:t>
            </a:r>
          </a:p>
        </p:txBody>
      </p:sp>
      <p:sp>
        <p:nvSpPr>
          <p:cNvPr id="5" name="TextBox 4"/>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11</a:t>
            </a:r>
          </a:p>
        </p:txBody>
      </p:sp>
      <p:pic>
        <p:nvPicPr>
          <p:cNvPr id="7" name="Picture 6"/>
          <p:cNvPicPr>
            <a:picLocks noChangeAspect="1"/>
          </p:cNvPicPr>
          <p:nvPr/>
        </p:nvPicPr>
        <p:blipFill>
          <a:blip r:embed="rId4"/>
          <a:stretch>
            <a:fillRect/>
          </a:stretch>
        </p:blipFill>
        <p:spPr>
          <a:xfrm>
            <a:off x="555430" y="1009292"/>
            <a:ext cx="5889246" cy="4084674"/>
          </a:xfrm>
          <a:prstGeom prst="rect">
            <a:avLst/>
          </a:prstGeom>
        </p:spPr>
      </p:pic>
    </p:spTree>
    <p:extLst>
      <p:ext uri="{BB962C8B-B14F-4D97-AF65-F5344CB8AC3E}">
        <p14:creationId xmlns:p14="http://schemas.microsoft.com/office/powerpoint/2010/main" val="4168313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33400" y="3563598"/>
            <a:ext cx="6324600" cy="2124767"/>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771525" y="5802258"/>
            <a:ext cx="5943600" cy="769441"/>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Child Protective Service (CPS): Telephone: (855) 333-7233 or Fax: (505) 841-6691</a:t>
            </a:r>
          </a:p>
        </p:txBody>
      </p:sp>
      <p:sp>
        <p:nvSpPr>
          <p:cNvPr id="4" name="Title 3">
            <a:extLst>
              <a:ext uri="{FF2B5EF4-FFF2-40B4-BE49-F238E27FC236}">
                <a16:creationId xmlns:a16="http://schemas.microsoft.com/office/drawing/2014/main" id="{B7DF4DA4-A7A5-4ED1-B612-4BBCF9D47F74}"/>
              </a:ext>
            </a:extLst>
          </p:cNvPr>
          <p:cNvSpPr>
            <a:spLocks noGrp="1"/>
          </p:cNvSpPr>
          <p:nvPr>
            <p:ph type="title"/>
          </p:nvPr>
        </p:nvSpPr>
        <p:spPr>
          <a:xfrm>
            <a:off x="140436" y="0"/>
            <a:ext cx="7785177" cy="958549"/>
          </a:xfrm>
        </p:spPr>
        <p:txBody>
          <a:bodyPr>
            <a:normAutofit/>
          </a:bodyPr>
          <a:lstStyle/>
          <a:p>
            <a:r>
              <a:rPr lang="en-US" sz="5400" dirty="0">
                <a:solidFill>
                  <a:srgbClr val="92D050"/>
                </a:solidFill>
                <a:latin typeface="Times New Roman" panose="02020603050405020304" pitchFamily="18" charset="0"/>
                <a:cs typeface="Times New Roman" panose="02020603050405020304" pitchFamily="18" charset="0"/>
              </a:rPr>
              <a:t>CYFD/CPS Regulations</a:t>
            </a:r>
          </a:p>
        </p:txBody>
      </p:sp>
      <p:sp>
        <p:nvSpPr>
          <p:cNvPr id="8" name="TextBox 7">
            <a:extLst>
              <a:ext uri="{FF2B5EF4-FFF2-40B4-BE49-F238E27FC236}">
                <a16:creationId xmlns:a16="http://schemas.microsoft.com/office/drawing/2014/main" id="{3B8C2EA0-E70D-4959-ACA6-7E8A1B5825A6}"/>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12</a:t>
            </a:r>
          </a:p>
        </p:txBody>
      </p:sp>
      <p:pic>
        <p:nvPicPr>
          <p:cNvPr id="5" name="Picture 4"/>
          <p:cNvPicPr>
            <a:picLocks noChangeAspect="1"/>
          </p:cNvPicPr>
          <p:nvPr/>
        </p:nvPicPr>
        <p:blipFill>
          <a:blip r:embed="rId4"/>
          <a:stretch>
            <a:fillRect/>
          </a:stretch>
        </p:blipFill>
        <p:spPr>
          <a:xfrm>
            <a:off x="4191000" y="1905000"/>
            <a:ext cx="3899908" cy="1957756"/>
          </a:xfrm>
          <a:prstGeom prst="rect">
            <a:avLst/>
          </a:prstGeom>
          <a:effectLst>
            <a:innerShdw blurRad="63500" dist="50800" dir="2700000">
              <a:prstClr val="black">
                <a:alpha val="50000"/>
              </a:prstClr>
            </a:innerShdw>
          </a:effectLst>
        </p:spPr>
      </p:pic>
      <p:pic>
        <p:nvPicPr>
          <p:cNvPr id="7" name="Picture 6"/>
          <p:cNvPicPr>
            <a:picLocks noChangeAspect="1"/>
          </p:cNvPicPr>
          <p:nvPr/>
        </p:nvPicPr>
        <p:blipFill>
          <a:blip r:embed="rId5"/>
          <a:stretch>
            <a:fillRect/>
          </a:stretch>
        </p:blipFill>
        <p:spPr>
          <a:xfrm>
            <a:off x="165836" y="1219199"/>
            <a:ext cx="3899908" cy="2001905"/>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1798684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78" y="1066800"/>
            <a:ext cx="6062466" cy="49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44599" y="5690343"/>
            <a:ext cx="8763000" cy="745200"/>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4" name="Title 3">
            <a:extLst>
              <a:ext uri="{FF2B5EF4-FFF2-40B4-BE49-F238E27FC236}">
                <a16:creationId xmlns:a16="http://schemas.microsoft.com/office/drawing/2014/main" id="{618505C2-23C8-45A0-B288-B5264040561A}"/>
              </a:ext>
            </a:extLst>
          </p:cNvPr>
          <p:cNvSpPr>
            <a:spLocks noGrp="1"/>
          </p:cNvSpPr>
          <p:nvPr>
            <p:ph type="title"/>
          </p:nvPr>
        </p:nvSpPr>
        <p:spPr>
          <a:xfrm>
            <a:off x="144599" y="18757"/>
            <a:ext cx="6347713" cy="1320800"/>
          </a:xfrm>
        </p:spPr>
        <p:txBody>
          <a:bodyPr>
            <a:normAutofit/>
          </a:bodyPr>
          <a:lstStyle/>
          <a:p>
            <a:r>
              <a:rPr lang="en-US" sz="5400" dirty="0">
                <a:solidFill>
                  <a:srgbClr val="92D050"/>
                </a:solidFill>
                <a:latin typeface="Times New Roman" panose="02020603050405020304" pitchFamily="18" charset="0"/>
                <a:cs typeface="Times New Roman" panose="02020603050405020304" pitchFamily="18" charset="0"/>
              </a:rPr>
              <a:t>HSD Requirements</a:t>
            </a:r>
          </a:p>
        </p:txBody>
      </p:sp>
      <p:sp>
        <p:nvSpPr>
          <p:cNvPr id="5" name="TextBox 4">
            <a:extLst>
              <a:ext uri="{FF2B5EF4-FFF2-40B4-BE49-F238E27FC236}">
                <a16:creationId xmlns:a16="http://schemas.microsoft.com/office/drawing/2014/main" id="{0D938729-ECA0-449B-A36A-50FBCF5FA2FD}"/>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13</a:t>
            </a:r>
          </a:p>
        </p:txBody>
      </p:sp>
    </p:spTree>
    <p:extLst>
      <p:ext uri="{BB962C8B-B14F-4D97-AF65-F5344CB8AC3E}">
        <p14:creationId xmlns:p14="http://schemas.microsoft.com/office/powerpoint/2010/main" val="1001318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5498214"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CDA3FFCD-7E5E-4BDF-ABD3-42B6CD25810E}"/>
              </a:ext>
            </a:extLst>
          </p:cNvPr>
          <p:cNvSpPr>
            <a:spLocks noGrp="1"/>
          </p:cNvSpPr>
          <p:nvPr>
            <p:ph type="title"/>
          </p:nvPr>
        </p:nvSpPr>
        <p:spPr>
          <a:xfrm>
            <a:off x="228600" y="-104588"/>
            <a:ext cx="6347713" cy="1320800"/>
          </a:xfrm>
        </p:spPr>
        <p:txBody>
          <a:bodyPr>
            <a:normAutofit/>
          </a:bodyPr>
          <a:lstStyle/>
          <a:p>
            <a:r>
              <a:rPr lang="en-US" sz="5400" dirty="0">
                <a:solidFill>
                  <a:srgbClr val="92D050"/>
                </a:solidFill>
                <a:latin typeface="Times New Roman" panose="02020603050405020304" pitchFamily="18" charset="0"/>
                <a:cs typeface="Times New Roman" panose="02020603050405020304" pitchFamily="18" charset="0"/>
              </a:rPr>
              <a:t>DOH Regulations</a:t>
            </a:r>
          </a:p>
        </p:txBody>
      </p:sp>
      <p:sp>
        <p:nvSpPr>
          <p:cNvPr id="4" name="TextBox 3"/>
          <p:cNvSpPr txBox="1"/>
          <p:nvPr/>
        </p:nvSpPr>
        <p:spPr>
          <a:xfrm>
            <a:off x="228600" y="5735782"/>
            <a:ext cx="8534400" cy="1061829"/>
          </a:xfrm>
          <a:prstGeom prst="rect">
            <a:avLst/>
          </a:prstGeom>
          <a:solidFill>
            <a:srgbClr val="F5E4D0"/>
          </a:solidFill>
        </p:spPr>
        <p:txBody>
          <a:bodyPr wrap="square" rtlCol="0">
            <a:spAutoFit/>
          </a:bodyPr>
          <a:lstStyle/>
          <a:p>
            <a:r>
              <a:rPr lang="en-US" sz="1050" b="1" dirty="0">
                <a:latin typeface="Times New Roman" panose="02020603050405020304" pitchFamily="18" charset="0"/>
                <a:cs typeface="Times New Roman" panose="02020603050405020304" pitchFamily="18" charset="0"/>
              </a:rPr>
              <a:t>7.1.14.8                 INCIDENT MANAGEMENT SYSTEM REPORTING REQUIREMENTS FOR COMMUNITY-BASED SERVICE PROVIDERS: </a:t>
            </a:r>
            <a:r>
              <a:rPr lang="en-US" sz="1050" dirty="0">
                <a:latin typeface="Times New Roman" panose="02020603050405020304" pitchFamily="18" charset="0"/>
                <a:cs typeface="Times New Roman" panose="02020603050405020304" pitchFamily="18" charset="0"/>
              </a:rPr>
              <a:t>the community-based service provider shall also report the incident of abuse, neglect, exploitation, suspicious injury, or death utilizing the division’s abuse, neglect, and exploitation or report of death form consistent with the requirements of the division’s abuse, neglect, and exploitation reporting guide.  The community-based service provider shall ensure all abuse, neglect, exploitation or death reports describing the alleged incident are completed on the division’s abuse, neglect, and exploitation or report of death form and received by the division within 24 hours of the verbal report. </a:t>
            </a:r>
          </a:p>
        </p:txBody>
      </p:sp>
      <p:sp>
        <p:nvSpPr>
          <p:cNvPr id="5" name="TextBox 4">
            <a:extLst>
              <a:ext uri="{FF2B5EF4-FFF2-40B4-BE49-F238E27FC236}">
                <a16:creationId xmlns:a16="http://schemas.microsoft.com/office/drawing/2014/main" id="{321ED50F-FE0F-4270-A441-C9345CAB0848}"/>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14</a:t>
            </a:r>
          </a:p>
        </p:txBody>
      </p:sp>
    </p:spTree>
    <p:extLst>
      <p:ext uri="{BB962C8B-B14F-4D97-AF65-F5344CB8AC3E}">
        <p14:creationId xmlns:p14="http://schemas.microsoft.com/office/powerpoint/2010/main" val="2547228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0" y="1676400"/>
            <a:ext cx="7772400" cy="5165517"/>
          </a:xfrm>
          <a:prstGeom prst="rect">
            <a:avLst/>
          </a:prstGeom>
          <a:noFill/>
          <a:ln>
            <a:noFill/>
          </a:ln>
        </p:spPr>
        <p:txBody>
          <a:bodyPr wrap="square" rtlCol="0">
            <a:spAutoFit/>
          </a:bodyPr>
          <a:lstStyle/>
          <a:p>
            <a:pPr marL="0" indent="0">
              <a:buNone/>
            </a:pPr>
            <a:r>
              <a:rPr lang="en-US" sz="2400" dirty="0">
                <a:latin typeface="Times New Roman" panose="02020603050405020304" pitchFamily="18" charset="0"/>
                <a:cs typeface="Times New Roman" panose="02020603050405020304" pitchFamily="18" charset="0"/>
              </a:rPr>
              <a:t>The State of New Mexico Human Services Department (HSD) requires that all Centennial Care contracted providers, practitioners, caregivers and subcontractors report, respond and cooperate by submitting Critical Incidents for the following populations: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a:buClr>
                <a:schemeClr val="tx1"/>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Centennial Care Members receiving </a:t>
            </a:r>
            <a:r>
              <a:rPr lang="en-US" b="1" dirty="0">
                <a:solidFill>
                  <a:schemeClr val="accent2">
                    <a:lumMod val="75000"/>
                  </a:schemeClr>
                </a:solidFill>
                <a:latin typeface="Times New Roman" panose="02020603050405020304" pitchFamily="18" charset="0"/>
                <a:cs typeface="Times New Roman" panose="02020603050405020304" pitchFamily="18" charset="0"/>
              </a:rPr>
              <a:t>Behavioral Health Services</a:t>
            </a:r>
          </a:p>
          <a:p>
            <a:pPr>
              <a:buClrTx/>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Centennial Care Members receiving </a:t>
            </a:r>
            <a:r>
              <a:rPr lang="en-US" b="1" dirty="0">
                <a:solidFill>
                  <a:schemeClr val="accent2">
                    <a:lumMod val="75000"/>
                  </a:schemeClr>
                </a:solidFill>
                <a:latin typeface="Times New Roman" panose="02020603050405020304" pitchFamily="18" charset="0"/>
                <a:cs typeface="Times New Roman" panose="02020603050405020304" pitchFamily="18" charset="0"/>
              </a:rPr>
              <a:t>Long-Term Care Services</a:t>
            </a:r>
          </a:p>
          <a:p>
            <a:pPr>
              <a:buClrTx/>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Centennial Care Members receiving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certain</a:t>
            </a:r>
            <a:r>
              <a:rPr lang="en-US" b="1" dirty="0">
                <a:solidFill>
                  <a:schemeClr val="accent2">
                    <a:lumMod val="75000"/>
                  </a:schemeClr>
                </a:solidFill>
                <a:latin typeface="Times New Roman" panose="02020603050405020304" pitchFamily="18" charset="0"/>
                <a:cs typeface="Times New Roman" panose="02020603050405020304" pitchFamily="18" charset="0"/>
              </a:rPr>
              <a:t> Medicaid-funded Home and Community Based Service programs</a:t>
            </a:r>
          </a:p>
          <a:p>
            <a:pPr marL="0" indent="0">
              <a:buNone/>
            </a:pPr>
            <a:br>
              <a:rPr lang="en-US" sz="2400" b="1" dirty="0">
                <a:solidFill>
                  <a:schemeClr val="accent4">
                    <a:lumMod val="20000"/>
                    <a:lumOff val="80000"/>
                  </a:schemeClr>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D30DCA5-B2C9-47AD-9EF3-EB75EF5A51B1}"/>
              </a:ext>
            </a:extLst>
          </p:cNvPr>
          <p:cNvSpPr txBox="1"/>
          <p:nvPr/>
        </p:nvSpPr>
        <p:spPr>
          <a:xfrm>
            <a:off x="0" y="228600"/>
            <a:ext cx="6974986" cy="923330"/>
          </a:xfrm>
          <a:prstGeom prst="rect">
            <a:avLst/>
          </a:prstGeom>
          <a:noFill/>
        </p:spPr>
        <p:txBody>
          <a:bodyPr wrap="non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Reporting Requirements</a:t>
            </a:r>
          </a:p>
        </p:txBody>
      </p:sp>
      <p:sp>
        <p:nvSpPr>
          <p:cNvPr id="5" name="TextBox 4">
            <a:extLst>
              <a:ext uri="{FF2B5EF4-FFF2-40B4-BE49-F238E27FC236}">
                <a16:creationId xmlns:a16="http://schemas.microsoft.com/office/drawing/2014/main" id="{207EACFD-F1CD-4E0E-B796-53EBF4A73054}"/>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15</a:t>
            </a:r>
          </a:p>
        </p:txBody>
      </p:sp>
    </p:spTree>
    <p:extLst>
      <p:ext uri="{BB962C8B-B14F-4D97-AF65-F5344CB8AC3E}">
        <p14:creationId xmlns:p14="http://schemas.microsoft.com/office/powerpoint/2010/main" val="1466066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B5DEEE-DA48-43E5-8ACA-A9EE70F04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1733" y="1498308"/>
            <a:ext cx="5380794" cy="4366209"/>
          </a:xfrm>
          <a:prstGeom prst="rect">
            <a:avLst/>
          </a:prstGeom>
        </p:spPr>
      </p:pic>
      <p:grpSp>
        <p:nvGrpSpPr>
          <p:cNvPr id="12" name="Group 11">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3" name="Straight Connector 1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4" name="Isosceles Triangle 23">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80" y="1270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399281" y="257047"/>
            <a:ext cx="8128264" cy="970327"/>
          </a:xfrm>
        </p:spPr>
        <p:txBody>
          <a:bodyPr vert="horz" lIns="91440" tIns="45720" rIns="91440" bIns="45720" rtlCol="0" anchor="b">
            <a:normAutofit/>
          </a:bodyPr>
          <a:lstStyle/>
          <a:p>
            <a:r>
              <a:rPr lang="en-US" sz="5400" kern="1200" dirty="0">
                <a:solidFill>
                  <a:schemeClr val="accent1"/>
                </a:solidFill>
                <a:latin typeface="Times New Roman" panose="02020603050405020304" pitchFamily="18" charset="0"/>
                <a:cs typeface="Times New Roman" panose="02020603050405020304" pitchFamily="18" charset="0"/>
              </a:rPr>
              <a:t>Questions &amp; Discussion </a:t>
            </a:r>
          </a:p>
        </p:txBody>
      </p:sp>
      <p:sp>
        <p:nvSpPr>
          <p:cNvPr id="23" name="TextBox 22">
            <a:extLst>
              <a:ext uri="{FF2B5EF4-FFF2-40B4-BE49-F238E27FC236}">
                <a16:creationId xmlns:a16="http://schemas.microsoft.com/office/drawing/2014/main" id="{C5CD4253-1385-4A37-84D8-E26BDC0CF8F4}"/>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16</a:t>
            </a:r>
          </a:p>
        </p:txBody>
      </p:sp>
    </p:spTree>
    <p:extLst>
      <p:ext uri="{BB962C8B-B14F-4D97-AF65-F5344CB8AC3E}">
        <p14:creationId xmlns:p14="http://schemas.microsoft.com/office/powerpoint/2010/main" val="1125919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1905000"/>
            <a:ext cx="7010400" cy="3046988"/>
          </a:xfrm>
          <a:prstGeom prst="rect">
            <a:avLst/>
          </a:prstGeom>
          <a:noFill/>
        </p:spPr>
        <p:txBody>
          <a:bodyPr wrap="square" rtlCol="0">
            <a:spAutoFit/>
          </a:bodyPr>
          <a:lstStyle/>
          <a:p>
            <a:pPr marL="457200" indent="-457200" algn="jus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Abuse</a:t>
            </a:r>
          </a:p>
          <a:p>
            <a:pPr marL="457200" indent="-4572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Neglect </a:t>
            </a:r>
          </a:p>
          <a:p>
            <a:pPr marL="457200" indent="-4572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Exploitation</a:t>
            </a:r>
          </a:p>
          <a:p>
            <a:pPr marL="457200" indent="-4572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Deaths (Expected and Unexpected)</a:t>
            </a:r>
          </a:p>
          <a:p>
            <a:pPr marL="457200" indent="-4572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Emergency Services</a:t>
            </a:r>
          </a:p>
          <a:p>
            <a:pPr marL="457200" indent="-4572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Law Enforcement</a:t>
            </a:r>
          </a:p>
          <a:p>
            <a:pPr marL="457200" indent="-4572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Environmental Hazards</a:t>
            </a:r>
          </a:p>
          <a:p>
            <a:pPr marL="457200" indent="-4572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Elopement/Missing</a:t>
            </a:r>
          </a:p>
        </p:txBody>
      </p:sp>
      <p:sp>
        <p:nvSpPr>
          <p:cNvPr id="2" name="TextBox 1">
            <a:extLst>
              <a:ext uri="{FF2B5EF4-FFF2-40B4-BE49-F238E27FC236}">
                <a16:creationId xmlns:a16="http://schemas.microsoft.com/office/drawing/2014/main" id="{820BE7D2-A076-4A64-BB80-55DB5970FA25}"/>
              </a:ext>
            </a:extLst>
          </p:cNvPr>
          <p:cNvSpPr txBox="1"/>
          <p:nvPr/>
        </p:nvSpPr>
        <p:spPr>
          <a:xfrm>
            <a:off x="297766" y="304800"/>
            <a:ext cx="5936240" cy="923330"/>
          </a:xfrm>
          <a:prstGeom prst="rect">
            <a:avLst/>
          </a:prstGeom>
          <a:noFill/>
        </p:spPr>
        <p:txBody>
          <a:bodyPr wrap="non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Reportable Incidents</a:t>
            </a:r>
          </a:p>
        </p:txBody>
      </p:sp>
      <p:sp>
        <p:nvSpPr>
          <p:cNvPr id="4" name="TextBox 3">
            <a:extLst>
              <a:ext uri="{FF2B5EF4-FFF2-40B4-BE49-F238E27FC236}">
                <a16:creationId xmlns:a16="http://schemas.microsoft.com/office/drawing/2014/main" id="{6F35852A-4908-43A3-8EA0-1423C5FFFB66}"/>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17</a:t>
            </a:r>
          </a:p>
        </p:txBody>
      </p:sp>
    </p:spTree>
    <p:extLst>
      <p:ext uri="{BB962C8B-B14F-4D97-AF65-F5344CB8AC3E}">
        <p14:creationId xmlns:p14="http://schemas.microsoft.com/office/powerpoint/2010/main" val="352845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4019" y="4862051"/>
            <a:ext cx="2365328" cy="1981200"/>
            <a:chOff x="225473" y="4984054"/>
            <a:chExt cx="2365328" cy="1981200"/>
          </a:xfrm>
        </p:grpSpPr>
        <p:sp>
          <p:nvSpPr>
            <p:cNvPr id="5" name="Content Placeholder 2"/>
            <p:cNvSpPr txBox="1">
              <a:spLocks/>
            </p:cNvSpPr>
            <p:nvPr/>
          </p:nvSpPr>
          <p:spPr>
            <a:xfrm>
              <a:off x="225473" y="6019800"/>
              <a:ext cx="2365328" cy="945454"/>
            </a:xfrm>
            <a:prstGeom prst="rect">
              <a:avLst/>
            </a:prstGeom>
            <a:solidFill>
              <a:schemeClr val="bg1"/>
            </a:solidFill>
            <a:ln>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buFont typeface="Wingdings 2"/>
                <a:buNone/>
              </a:pPr>
              <a:r>
                <a:rPr lang="en-US" sz="2000" dirty="0">
                  <a:latin typeface="Arial" panose="020B0604020202020204" pitchFamily="34" charset="0"/>
                </a:rPr>
                <a:t>NFLOC = Nursing Facility Level of Care</a:t>
              </a:r>
            </a:p>
          </p:txBody>
        </p:sp>
        <p:sp>
          <p:nvSpPr>
            <p:cNvPr id="6" name="Down Arrow 5"/>
            <p:cNvSpPr/>
            <p:nvPr/>
          </p:nvSpPr>
          <p:spPr>
            <a:xfrm>
              <a:off x="1206688" y="4984054"/>
              <a:ext cx="615856" cy="86129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sp>
        <p:nvSpPr>
          <p:cNvPr id="3" name="Title 2">
            <a:extLst>
              <a:ext uri="{FF2B5EF4-FFF2-40B4-BE49-F238E27FC236}">
                <a16:creationId xmlns:a16="http://schemas.microsoft.com/office/drawing/2014/main" id="{0F34D421-B734-4E44-AF9C-308FF73CF73A}"/>
              </a:ext>
            </a:extLst>
          </p:cNvPr>
          <p:cNvSpPr>
            <a:spLocks noGrp="1"/>
          </p:cNvSpPr>
          <p:nvPr>
            <p:ph type="title"/>
          </p:nvPr>
        </p:nvSpPr>
        <p:spPr>
          <a:xfrm>
            <a:off x="204019" y="152400"/>
            <a:ext cx="7949381" cy="990600"/>
          </a:xfrm>
        </p:spPr>
        <p:txBody>
          <a:bodyPr>
            <a:normAutofit/>
          </a:bodyPr>
          <a:lstStyle/>
          <a:p>
            <a:r>
              <a:rPr lang="en-US" sz="5400" dirty="0">
                <a:solidFill>
                  <a:srgbClr val="92D050"/>
                </a:solidFill>
                <a:latin typeface="Times New Roman" panose="02020603050405020304" pitchFamily="18" charset="0"/>
                <a:cs typeface="Times New Roman" panose="02020603050405020304" pitchFamily="18" charset="0"/>
              </a:rPr>
              <a:t>Categories of Eligibility</a:t>
            </a:r>
          </a:p>
        </p:txBody>
      </p:sp>
      <p:pic>
        <p:nvPicPr>
          <p:cNvPr id="2" name="Picture 1"/>
          <p:cNvPicPr>
            <a:picLocks noChangeAspect="1"/>
          </p:cNvPicPr>
          <p:nvPr/>
        </p:nvPicPr>
        <p:blipFill>
          <a:blip r:embed="rId3"/>
          <a:stretch>
            <a:fillRect/>
          </a:stretch>
        </p:blipFill>
        <p:spPr>
          <a:xfrm>
            <a:off x="2400053" y="914400"/>
            <a:ext cx="6093575" cy="6243263"/>
          </a:xfrm>
          <a:prstGeom prst="rect">
            <a:avLst/>
          </a:prstGeom>
        </p:spPr>
      </p:pic>
      <p:sp>
        <p:nvSpPr>
          <p:cNvPr id="7" name="TextBox 6">
            <a:extLst>
              <a:ext uri="{FF2B5EF4-FFF2-40B4-BE49-F238E27FC236}">
                <a16:creationId xmlns:a16="http://schemas.microsoft.com/office/drawing/2014/main" id="{288A9389-325D-412A-B98C-3172CA6C0EA4}"/>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6172200" cy="1981200"/>
          </a:xfrm>
        </p:spPr>
        <p:txBody>
          <a:bodyPr>
            <a:noAutofit/>
          </a:bodyPr>
          <a:lstStyle/>
          <a:p>
            <a:pPr>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 I have a reportable incident?</a:t>
            </a:r>
            <a:endParaRPr lang="en-US" sz="2400" i="1" dirty="0">
              <a:latin typeface="Times New Roman" panose="02020603050405020304" pitchFamily="18" charset="0"/>
              <a:cs typeface="Times New Roman" panose="02020603050405020304" pitchFamily="18" charset="0"/>
            </a:endParaRPr>
          </a:p>
          <a:p>
            <a:pPr marL="82296" indent="0">
              <a:buNone/>
            </a:pPr>
            <a:endParaRPr lang="en-US" sz="2400" dirty="0">
              <a:latin typeface="Times New Roman" panose="02020603050405020304" pitchFamily="18" charset="0"/>
              <a:cs typeface="Times New Roman" panose="02020603050405020304" pitchFamily="18" charset="0"/>
            </a:endParaRPr>
          </a:p>
          <a:p>
            <a:pPr>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 I have a reportable COE? </a:t>
            </a:r>
          </a:p>
          <a:p>
            <a:pPr marL="82296" indent="0">
              <a:buNone/>
            </a:pPr>
            <a:br>
              <a:rPr lang="en-US" sz="2400" i="1" dirty="0">
                <a:solidFill>
                  <a:srgbClr val="0070C0"/>
                </a:solidFill>
                <a:latin typeface="Times New Roman" panose="02020603050405020304" pitchFamily="18" charset="0"/>
                <a:cs typeface="Times New Roman" panose="02020603050405020304" pitchFamily="18" charset="0"/>
              </a:rPr>
            </a:br>
            <a:endParaRPr lang="en-US" sz="2400" i="1" dirty="0">
              <a:solidFill>
                <a:srgbClr val="0070C0"/>
              </a:solidFill>
              <a:latin typeface="Times New Roman" panose="02020603050405020304" pitchFamily="18" charset="0"/>
              <a:cs typeface="Times New Roman" panose="02020603050405020304" pitchFamily="18" charset="0"/>
            </a:endParaRPr>
          </a:p>
          <a:p>
            <a:pPr marL="82296" indent="0">
              <a:spcBef>
                <a:spcPts val="0"/>
              </a:spcBef>
              <a:buNone/>
            </a:pPr>
            <a:endParaRPr lang="en-US" sz="2400" i="1" dirty="0">
              <a:solidFill>
                <a:srgbClr val="0070C0"/>
              </a:solidFill>
              <a:latin typeface="Arial" panose="020B0604020202020204" pitchFamily="34" charset="0"/>
            </a:endParaRPr>
          </a:p>
          <a:p>
            <a:pPr marL="82296" indent="0">
              <a:spcBef>
                <a:spcPts val="0"/>
              </a:spcBef>
              <a:buNone/>
            </a:pPr>
            <a:endParaRPr lang="en-US" sz="2400" dirty="0">
              <a:solidFill>
                <a:srgbClr val="92D050"/>
              </a:solidFill>
              <a:latin typeface="Times New Roman" panose="02020603050405020304" pitchFamily="18" charset="0"/>
              <a:cs typeface="Times New Roman" panose="02020603050405020304" pitchFamily="18" charset="0"/>
            </a:endParaRPr>
          </a:p>
          <a:p>
            <a:pPr marL="82296" indent="0">
              <a:spcBef>
                <a:spcPts val="0"/>
              </a:spcBef>
              <a:buNone/>
            </a:pPr>
            <a:endParaRPr lang="en-US" sz="2400" dirty="0">
              <a:solidFill>
                <a:srgbClr val="92D050"/>
              </a:solidFill>
              <a:latin typeface="Times New Roman" panose="02020603050405020304" pitchFamily="18" charset="0"/>
              <a:cs typeface="Times New Roman" panose="02020603050405020304" pitchFamily="18" charset="0"/>
            </a:endParaRPr>
          </a:p>
          <a:p>
            <a:pPr marL="82296" indent="0">
              <a:spcBef>
                <a:spcPts val="0"/>
              </a:spcBef>
              <a:buNone/>
            </a:pPr>
            <a:r>
              <a:rPr lang="en-US" sz="2400" b="1" dirty="0">
                <a:solidFill>
                  <a:schemeClr val="accent2">
                    <a:lumMod val="75000"/>
                  </a:schemeClr>
                </a:solidFill>
                <a:latin typeface="Times New Roman" panose="02020603050405020304" pitchFamily="18" charset="0"/>
                <a:cs typeface="Times New Roman" panose="02020603050405020304" pitchFamily="18" charset="0"/>
              </a:rPr>
              <a:t>Reminder: Refer to NM Medicaid Portal to validate the member’s current COE.</a:t>
            </a:r>
          </a:p>
          <a:p>
            <a:pPr marL="82296" indent="0">
              <a:buNone/>
            </a:pPr>
            <a:endParaRPr lang="en-US" sz="1600" b="1" dirty="0">
              <a:latin typeface="Arial" panose="020B0604020202020204" pitchFamily="34" charset="0"/>
            </a:endParaRPr>
          </a:p>
          <a:p>
            <a:pPr marL="82296" indent="0">
              <a:buNone/>
            </a:pPr>
            <a:endParaRPr lang="en-US" sz="2200" b="1" dirty="0">
              <a:latin typeface="Arial" panose="020B0604020202020204" pitchFamily="34" charset="0"/>
            </a:endParaRPr>
          </a:p>
        </p:txBody>
      </p:sp>
      <p:sp>
        <p:nvSpPr>
          <p:cNvPr id="6" name="Title 1"/>
          <p:cNvSpPr txBox="1">
            <a:spLocks/>
          </p:cNvSpPr>
          <p:nvPr/>
        </p:nvSpPr>
        <p:spPr>
          <a:xfrm>
            <a:off x="228600" y="228600"/>
            <a:ext cx="7912290" cy="12954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5400" dirty="0">
                <a:solidFill>
                  <a:srgbClr val="92D050"/>
                </a:solidFill>
                <a:effectLst/>
                <a:latin typeface="Times New Roman" panose="02020603050405020304" pitchFamily="18" charset="0"/>
                <a:ea typeface="+mn-ea"/>
                <a:cs typeface="Times New Roman" panose="02020603050405020304" pitchFamily="18" charset="0"/>
              </a:rPr>
              <a:t>Rule of Two</a:t>
            </a:r>
          </a:p>
          <a:p>
            <a:endParaRPr lang="en-US" sz="5400" dirty="0">
              <a:solidFill>
                <a:srgbClr val="92D050"/>
              </a:solidFill>
              <a:effectLst/>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442CB488-E879-42EE-9EB3-A720C7BB5BF0}"/>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19</a:t>
            </a:r>
          </a:p>
        </p:txBody>
      </p:sp>
    </p:spTree>
    <p:extLst>
      <p:ext uri="{BB962C8B-B14F-4D97-AF65-F5344CB8AC3E}">
        <p14:creationId xmlns:p14="http://schemas.microsoft.com/office/powerpoint/2010/main" val="48828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884B485E-60DD-4986-AF61-747E8B5EFAEB}"/>
              </a:ext>
            </a:extLst>
          </p:cNvPr>
          <p:cNvSpPr/>
          <p:nvPr/>
        </p:nvSpPr>
        <p:spPr>
          <a:xfrm>
            <a:off x="6533471" y="1640801"/>
            <a:ext cx="79602" cy="128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BEE067CC-C84A-4917-A341-384DC17ADDFF}"/>
              </a:ext>
            </a:extLst>
          </p:cNvPr>
          <p:cNvPicPr/>
          <p:nvPr/>
        </p:nvPicPr>
        <p:blipFill>
          <a:blip r:embed="rId3"/>
          <a:stretch>
            <a:fillRect/>
          </a:stretch>
        </p:blipFill>
        <p:spPr>
          <a:xfrm>
            <a:off x="932276" y="1281363"/>
            <a:ext cx="7182852" cy="4295274"/>
          </a:xfrm>
          <a:prstGeom prst="rect">
            <a:avLst/>
          </a:prstGeom>
          <a:ln w="9525">
            <a:solidFill>
              <a:schemeClr val="tx1"/>
            </a:solidFill>
          </a:ln>
        </p:spPr>
      </p:pic>
      <p:cxnSp>
        <p:nvCxnSpPr>
          <p:cNvPr id="7" name="Straight Arrow Connector 6">
            <a:extLst>
              <a:ext uri="{FF2B5EF4-FFF2-40B4-BE49-F238E27FC236}">
                <a16:creationId xmlns:a16="http://schemas.microsoft.com/office/drawing/2014/main" id="{8F51BCC8-5F88-40B4-9935-E688E9308645}"/>
              </a:ext>
            </a:extLst>
          </p:cNvPr>
          <p:cNvCxnSpPr>
            <a:cxnSpLocks/>
          </p:cNvCxnSpPr>
          <p:nvPr/>
        </p:nvCxnSpPr>
        <p:spPr>
          <a:xfrm>
            <a:off x="6270277" y="1376582"/>
            <a:ext cx="263193" cy="288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3A998F3-6596-4C1B-9802-4E11B5025B04}"/>
              </a:ext>
            </a:extLst>
          </p:cNvPr>
          <p:cNvSpPr txBox="1"/>
          <p:nvPr/>
        </p:nvSpPr>
        <p:spPr>
          <a:xfrm>
            <a:off x="7342264" y="1281363"/>
            <a:ext cx="498539" cy="207749"/>
          </a:xfrm>
          <a:prstGeom prst="rect">
            <a:avLst/>
          </a:prstGeom>
          <a:noFill/>
        </p:spPr>
        <p:txBody>
          <a:bodyPr wrap="square" rtlCol="0">
            <a:spAutoFit/>
          </a:bodyPr>
          <a:lstStyle/>
          <a:p>
            <a:pPr algn="ctr"/>
            <a:r>
              <a:rPr lang="en-US" sz="750" b="1" dirty="0">
                <a:solidFill>
                  <a:srgbClr val="0070C0"/>
                </a:solidFill>
                <a:latin typeface="Arial Narrow" panose="020B0606020202030204" pitchFamily="34" charset="0"/>
                <a:cs typeface="Times New Roman" panose="02020603050405020304" pitchFamily="18" charset="0"/>
              </a:rPr>
              <a:t>Mute</a:t>
            </a:r>
          </a:p>
        </p:txBody>
      </p:sp>
      <p:sp>
        <p:nvSpPr>
          <p:cNvPr id="11" name="TextBox 10">
            <a:extLst>
              <a:ext uri="{FF2B5EF4-FFF2-40B4-BE49-F238E27FC236}">
                <a16:creationId xmlns:a16="http://schemas.microsoft.com/office/drawing/2014/main" id="{72812E36-96D7-46B9-BAB5-6566C230902F}"/>
              </a:ext>
            </a:extLst>
          </p:cNvPr>
          <p:cNvSpPr txBox="1"/>
          <p:nvPr/>
        </p:nvSpPr>
        <p:spPr>
          <a:xfrm>
            <a:off x="6552025" y="1276649"/>
            <a:ext cx="1025585" cy="207749"/>
          </a:xfrm>
          <a:prstGeom prst="rect">
            <a:avLst/>
          </a:prstGeom>
          <a:noFill/>
        </p:spPr>
        <p:txBody>
          <a:bodyPr wrap="square" rtlCol="0">
            <a:spAutoFit/>
          </a:bodyPr>
          <a:lstStyle/>
          <a:p>
            <a:r>
              <a:rPr lang="en-US" sz="750" b="1" dirty="0">
                <a:solidFill>
                  <a:srgbClr val="0070C0"/>
                </a:solidFill>
                <a:latin typeface="Arial Narrow" panose="020B0606020202030204" pitchFamily="34" charset="0"/>
                <a:cs typeface="Times New Roman" panose="02020603050405020304" pitchFamily="18" charset="0"/>
              </a:rPr>
              <a:t>Raise Hand Function</a:t>
            </a:r>
          </a:p>
        </p:txBody>
      </p:sp>
      <p:cxnSp>
        <p:nvCxnSpPr>
          <p:cNvPr id="13" name="Straight Arrow Connector 12">
            <a:extLst>
              <a:ext uri="{FF2B5EF4-FFF2-40B4-BE49-F238E27FC236}">
                <a16:creationId xmlns:a16="http://schemas.microsoft.com/office/drawing/2014/main" id="{281EAA47-B388-4EB1-8E5A-8823D4F34837}"/>
              </a:ext>
            </a:extLst>
          </p:cNvPr>
          <p:cNvCxnSpPr>
            <a:cxnSpLocks/>
          </p:cNvCxnSpPr>
          <p:nvPr/>
        </p:nvCxnSpPr>
        <p:spPr>
          <a:xfrm>
            <a:off x="7402807" y="1381643"/>
            <a:ext cx="291039" cy="277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8486819-2D9D-420C-84A6-2493AE04BA2B}"/>
              </a:ext>
            </a:extLst>
          </p:cNvPr>
          <p:cNvCxnSpPr>
            <a:cxnSpLocks/>
          </p:cNvCxnSpPr>
          <p:nvPr/>
        </p:nvCxnSpPr>
        <p:spPr>
          <a:xfrm>
            <a:off x="7705764" y="1376581"/>
            <a:ext cx="279304" cy="287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1B7E5F6-8D1E-4517-8738-9B4795F44D86}"/>
              </a:ext>
            </a:extLst>
          </p:cNvPr>
          <p:cNvSpPr txBox="1"/>
          <p:nvPr/>
        </p:nvSpPr>
        <p:spPr>
          <a:xfrm>
            <a:off x="6406898" y="3410982"/>
            <a:ext cx="1059848" cy="207749"/>
          </a:xfrm>
          <a:prstGeom prst="rect">
            <a:avLst/>
          </a:prstGeom>
          <a:noFill/>
        </p:spPr>
        <p:txBody>
          <a:bodyPr wrap="square" rtlCol="0">
            <a:spAutoFit/>
          </a:bodyPr>
          <a:lstStyle/>
          <a:p>
            <a:pPr algn="ctr"/>
            <a:r>
              <a:rPr lang="en-US" sz="750" b="1" dirty="0">
                <a:solidFill>
                  <a:srgbClr val="0070C0"/>
                </a:solidFill>
                <a:latin typeface="Arial Narrow" panose="020B0606020202030204" pitchFamily="34" charset="0"/>
                <a:cs typeface="Times New Roman" panose="02020603050405020304" pitchFamily="18" charset="0"/>
              </a:rPr>
              <a:t>Presentation Screen</a:t>
            </a:r>
          </a:p>
        </p:txBody>
      </p:sp>
      <p:sp>
        <p:nvSpPr>
          <p:cNvPr id="17" name="Arrow: Left 16">
            <a:extLst>
              <a:ext uri="{FF2B5EF4-FFF2-40B4-BE49-F238E27FC236}">
                <a16:creationId xmlns:a16="http://schemas.microsoft.com/office/drawing/2014/main" id="{B332A438-040E-49F4-9A9A-A1897265791A}"/>
              </a:ext>
            </a:extLst>
          </p:cNvPr>
          <p:cNvSpPr/>
          <p:nvPr/>
        </p:nvSpPr>
        <p:spPr>
          <a:xfrm>
            <a:off x="6051290" y="3380498"/>
            <a:ext cx="458074" cy="2664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2CE96A0D-CCAB-45B6-B61F-5982333612C6}"/>
              </a:ext>
            </a:extLst>
          </p:cNvPr>
          <p:cNvSpPr txBox="1"/>
          <p:nvPr/>
        </p:nvSpPr>
        <p:spPr>
          <a:xfrm>
            <a:off x="2492123" y="4854020"/>
            <a:ext cx="1059848" cy="207749"/>
          </a:xfrm>
          <a:prstGeom prst="rect">
            <a:avLst/>
          </a:prstGeom>
          <a:noFill/>
        </p:spPr>
        <p:txBody>
          <a:bodyPr wrap="square" rtlCol="0">
            <a:spAutoFit/>
          </a:bodyPr>
          <a:lstStyle/>
          <a:p>
            <a:pPr algn="ctr"/>
            <a:r>
              <a:rPr lang="en-US" sz="750" b="1" dirty="0">
                <a:solidFill>
                  <a:srgbClr val="0070C0"/>
                </a:solidFill>
                <a:latin typeface="Arial Narrow" panose="020B0606020202030204" pitchFamily="34" charset="0"/>
                <a:cs typeface="Times New Roman" panose="02020603050405020304" pitchFamily="18" charset="0"/>
              </a:rPr>
              <a:t>Show Participants</a:t>
            </a:r>
          </a:p>
        </p:txBody>
      </p:sp>
      <p:sp>
        <p:nvSpPr>
          <p:cNvPr id="19" name="TextBox 18">
            <a:extLst>
              <a:ext uri="{FF2B5EF4-FFF2-40B4-BE49-F238E27FC236}">
                <a16:creationId xmlns:a16="http://schemas.microsoft.com/office/drawing/2014/main" id="{9B87EA00-04AC-43B3-8340-9201943C6718}"/>
              </a:ext>
            </a:extLst>
          </p:cNvPr>
          <p:cNvSpPr txBox="1"/>
          <p:nvPr/>
        </p:nvSpPr>
        <p:spPr>
          <a:xfrm>
            <a:off x="3834802" y="4854020"/>
            <a:ext cx="1059848" cy="207749"/>
          </a:xfrm>
          <a:prstGeom prst="rect">
            <a:avLst/>
          </a:prstGeom>
          <a:noFill/>
        </p:spPr>
        <p:txBody>
          <a:bodyPr wrap="square" rtlCol="0">
            <a:spAutoFit/>
          </a:bodyPr>
          <a:lstStyle/>
          <a:p>
            <a:pPr algn="ctr"/>
            <a:r>
              <a:rPr lang="en-US" sz="750" b="1" dirty="0">
                <a:solidFill>
                  <a:srgbClr val="0070C0"/>
                </a:solidFill>
                <a:latin typeface="Arial Narrow" panose="020B0606020202030204" pitchFamily="34" charset="0"/>
                <a:cs typeface="Times New Roman" panose="02020603050405020304" pitchFamily="18" charset="0"/>
              </a:rPr>
              <a:t>Chat Function</a:t>
            </a:r>
          </a:p>
        </p:txBody>
      </p:sp>
      <p:cxnSp>
        <p:nvCxnSpPr>
          <p:cNvPr id="20" name="Straight Arrow Connector 19">
            <a:extLst>
              <a:ext uri="{FF2B5EF4-FFF2-40B4-BE49-F238E27FC236}">
                <a16:creationId xmlns:a16="http://schemas.microsoft.com/office/drawing/2014/main" id="{20818924-50AE-4FF7-A170-FAE0D1855F9F}"/>
              </a:ext>
            </a:extLst>
          </p:cNvPr>
          <p:cNvCxnSpPr>
            <a:cxnSpLocks/>
          </p:cNvCxnSpPr>
          <p:nvPr/>
        </p:nvCxnSpPr>
        <p:spPr>
          <a:xfrm>
            <a:off x="3363635" y="4953006"/>
            <a:ext cx="253143" cy="280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D00C3F9-C8CE-46C3-8B2D-754B8B64EC9D}"/>
              </a:ext>
            </a:extLst>
          </p:cNvPr>
          <p:cNvCxnSpPr>
            <a:cxnSpLocks/>
          </p:cNvCxnSpPr>
          <p:nvPr/>
        </p:nvCxnSpPr>
        <p:spPr>
          <a:xfrm rot="5400000">
            <a:off x="3848209" y="4966574"/>
            <a:ext cx="253143" cy="280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2F617FD-0DC2-4333-8B9A-D0EE278254AB}"/>
              </a:ext>
            </a:extLst>
          </p:cNvPr>
          <p:cNvCxnSpPr>
            <a:cxnSpLocks/>
          </p:cNvCxnSpPr>
          <p:nvPr/>
        </p:nvCxnSpPr>
        <p:spPr>
          <a:xfrm>
            <a:off x="4675005" y="4946740"/>
            <a:ext cx="1748777" cy="286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A16C25D-603C-4158-9D94-BD7283F03AE6}"/>
              </a:ext>
            </a:extLst>
          </p:cNvPr>
          <p:cNvSpPr txBox="1"/>
          <p:nvPr/>
        </p:nvSpPr>
        <p:spPr>
          <a:xfrm>
            <a:off x="6460179" y="4913142"/>
            <a:ext cx="2079836" cy="438582"/>
          </a:xfrm>
          <a:prstGeom prst="rect">
            <a:avLst/>
          </a:prstGeom>
          <a:noFill/>
        </p:spPr>
        <p:txBody>
          <a:bodyPr wrap="square" rtlCol="0">
            <a:spAutoFit/>
          </a:bodyPr>
          <a:lstStyle/>
          <a:p>
            <a:pPr algn="ctr"/>
            <a:r>
              <a:rPr lang="en-US" sz="750" b="1" dirty="0">
                <a:solidFill>
                  <a:srgbClr val="0070C0"/>
                </a:solidFill>
                <a:latin typeface="Arial Narrow" panose="020B0606020202030204" pitchFamily="34" charset="0"/>
                <a:cs typeface="Times New Roman" panose="02020603050405020304" pitchFamily="18" charset="0"/>
              </a:rPr>
              <a:t>Select presenter name from the drop down.</a:t>
            </a:r>
          </a:p>
          <a:p>
            <a:pPr algn="ctr"/>
            <a:r>
              <a:rPr lang="en-US" sz="750" b="1" dirty="0">
                <a:solidFill>
                  <a:srgbClr val="0070C0"/>
                </a:solidFill>
                <a:latin typeface="Arial Narrow" panose="020B0606020202030204" pitchFamily="34" charset="0"/>
                <a:cs typeface="Times New Roman" panose="02020603050405020304" pitchFamily="18" charset="0"/>
              </a:rPr>
              <a:t>Type message and press “Enter” on your keyboard.  </a:t>
            </a:r>
          </a:p>
        </p:txBody>
      </p:sp>
      <p:sp>
        <p:nvSpPr>
          <p:cNvPr id="29" name="Arrow: Left 28">
            <a:extLst>
              <a:ext uri="{FF2B5EF4-FFF2-40B4-BE49-F238E27FC236}">
                <a16:creationId xmlns:a16="http://schemas.microsoft.com/office/drawing/2014/main" id="{C02EF98A-4FD9-4E8B-B223-13566E410B6B}"/>
              </a:ext>
            </a:extLst>
          </p:cNvPr>
          <p:cNvSpPr/>
          <p:nvPr/>
        </p:nvSpPr>
        <p:spPr>
          <a:xfrm>
            <a:off x="8073938" y="5241930"/>
            <a:ext cx="169359" cy="1055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a:extLst>
              <a:ext uri="{FF2B5EF4-FFF2-40B4-BE49-F238E27FC236}">
                <a16:creationId xmlns:a16="http://schemas.microsoft.com/office/drawing/2014/main" id="{478A4264-3BDD-4B8F-B41D-4620B3EEA4B7}"/>
              </a:ext>
            </a:extLst>
          </p:cNvPr>
          <p:cNvSpPr txBox="1"/>
          <p:nvPr/>
        </p:nvSpPr>
        <p:spPr>
          <a:xfrm>
            <a:off x="5513212" y="1276648"/>
            <a:ext cx="1182815" cy="207749"/>
          </a:xfrm>
          <a:prstGeom prst="rect">
            <a:avLst/>
          </a:prstGeom>
          <a:noFill/>
        </p:spPr>
        <p:txBody>
          <a:bodyPr wrap="square" rtlCol="0">
            <a:spAutoFit/>
          </a:bodyPr>
          <a:lstStyle/>
          <a:p>
            <a:r>
              <a:rPr lang="en-US" sz="750" b="1" dirty="0">
                <a:solidFill>
                  <a:srgbClr val="0070C0"/>
                </a:solidFill>
                <a:latin typeface="Arial Narrow" panose="020B0606020202030204" pitchFamily="34" charset="0"/>
                <a:cs typeface="Times New Roman" panose="02020603050405020304" pitchFamily="18" charset="0"/>
              </a:rPr>
              <a:t>Audio Connection</a:t>
            </a:r>
          </a:p>
        </p:txBody>
      </p:sp>
      <p:sp>
        <p:nvSpPr>
          <p:cNvPr id="33" name="TextBox 32">
            <a:extLst>
              <a:ext uri="{FF2B5EF4-FFF2-40B4-BE49-F238E27FC236}">
                <a16:creationId xmlns:a16="http://schemas.microsoft.com/office/drawing/2014/main" id="{B2E4BE3E-A92C-47B1-BA55-EFCA5F7BECB2}"/>
              </a:ext>
            </a:extLst>
          </p:cNvPr>
          <p:cNvSpPr txBox="1"/>
          <p:nvPr/>
        </p:nvSpPr>
        <p:spPr>
          <a:xfrm>
            <a:off x="6936823" y="4437848"/>
            <a:ext cx="184731" cy="300082"/>
          </a:xfrm>
          <a:prstGeom prst="rect">
            <a:avLst/>
          </a:prstGeom>
          <a:noFill/>
        </p:spPr>
        <p:txBody>
          <a:bodyPr wrap="none" rtlCol="0">
            <a:spAutoFit/>
          </a:bodyPr>
          <a:lstStyle/>
          <a:p>
            <a:endParaRPr lang="en-US" sz="1350" dirty="0"/>
          </a:p>
        </p:txBody>
      </p:sp>
      <p:sp>
        <p:nvSpPr>
          <p:cNvPr id="38" name="Oval 37">
            <a:extLst>
              <a:ext uri="{FF2B5EF4-FFF2-40B4-BE49-F238E27FC236}">
                <a16:creationId xmlns:a16="http://schemas.microsoft.com/office/drawing/2014/main" id="{0721C0AB-68D5-412A-823D-5F51461E66F1}"/>
              </a:ext>
            </a:extLst>
          </p:cNvPr>
          <p:cNvSpPr/>
          <p:nvPr/>
        </p:nvSpPr>
        <p:spPr>
          <a:xfrm>
            <a:off x="7910945" y="5193725"/>
            <a:ext cx="394855" cy="203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a:extLst>
              <a:ext uri="{FF2B5EF4-FFF2-40B4-BE49-F238E27FC236}">
                <a16:creationId xmlns:a16="http://schemas.microsoft.com/office/drawing/2014/main" id="{20142888-BDB3-4421-B326-FB3D97FEB4F6}"/>
              </a:ext>
            </a:extLst>
          </p:cNvPr>
          <p:cNvSpPr/>
          <p:nvPr/>
        </p:nvSpPr>
        <p:spPr>
          <a:xfrm>
            <a:off x="7869382" y="1581087"/>
            <a:ext cx="262461" cy="1846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39">
            <a:extLst>
              <a:ext uri="{FF2B5EF4-FFF2-40B4-BE49-F238E27FC236}">
                <a16:creationId xmlns:a16="http://schemas.microsoft.com/office/drawing/2014/main" id="{6EDE28C4-1556-4984-B370-6CF9BF71FA50}"/>
              </a:ext>
            </a:extLst>
          </p:cNvPr>
          <p:cNvSpPr/>
          <p:nvPr/>
        </p:nvSpPr>
        <p:spPr>
          <a:xfrm>
            <a:off x="7553275" y="1571989"/>
            <a:ext cx="262461" cy="1846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a:extLst>
              <a:ext uri="{FF2B5EF4-FFF2-40B4-BE49-F238E27FC236}">
                <a16:creationId xmlns:a16="http://schemas.microsoft.com/office/drawing/2014/main" id="{A44CEB75-CB35-41B9-8BF8-A9CC0FB0CA59}"/>
              </a:ext>
            </a:extLst>
          </p:cNvPr>
          <p:cNvSpPr/>
          <p:nvPr/>
        </p:nvSpPr>
        <p:spPr>
          <a:xfrm>
            <a:off x="6380961" y="1595093"/>
            <a:ext cx="262461" cy="1846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p:cNvSpPr txBox="1"/>
          <p:nvPr/>
        </p:nvSpPr>
        <p:spPr>
          <a:xfrm>
            <a:off x="8521593" y="6433232"/>
            <a:ext cx="4572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939058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0"/>
            <a:ext cx="6858000" cy="1631216"/>
          </a:xfrm>
          <a:prstGeom prst="rect">
            <a:avLst/>
          </a:prstGeom>
        </p:spPr>
        <p:txBody>
          <a:bodyPr wrap="square">
            <a:sp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Abuse is the willful infliction of injury, unreasonable confinement, intimidation, or punishment with resulting physical harm, pain or mental anguish</a:t>
            </a:r>
            <a:r>
              <a:rPr lang="en-US" sz="2800" dirty="0">
                <a:latin typeface="Times New Roman" panose="02020603050405020304" pitchFamily="18" charset="0"/>
                <a:cs typeface="Times New Roman" panose="02020603050405020304" pitchFamily="18" charset="0"/>
              </a:rPr>
              <a:t>.</a:t>
            </a:r>
          </a:p>
        </p:txBody>
      </p:sp>
      <p:sp>
        <p:nvSpPr>
          <p:cNvPr id="2" name="Title 1"/>
          <p:cNvSpPr>
            <a:spLocks noGrp="1"/>
          </p:cNvSpPr>
          <p:nvPr>
            <p:ph type="title"/>
          </p:nvPr>
        </p:nvSpPr>
        <p:spPr>
          <a:xfrm>
            <a:off x="254368" y="433572"/>
            <a:ext cx="6347713" cy="1320800"/>
          </a:xfrm>
        </p:spPr>
        <p:txBody>
          <a:bodyPr>
            <a:normAutofit/>
          </a:bodyPr>
          <a:lstStyle/>
          <a:p>
            <a:r>
              <a:rPr lang="en-US" sz="5400" dirty="0">
                <a:latin typeface="Times New Roman" panose="02020603050405020304" pitchFamily="18" charset="0"/>
                <a:cs typeface="Times New Roman" panose="02020603050405020304" pitchFamily="18" charset="0"/>
              </a:rPr>
              <a:t>Abuse</a:t>
            </a:r>
          </a:p>
        </p:txBody>
      </p:sp>
      <p:sp>
        <p:nvSpPr>
          <p:cNvPr id="7" name="TextBox 6"/>
          <p:cNvSpPr txBox="1"/>
          <p:nvPr/>
        </p:nvSpPr>
        <p:spPr>
          <a:xfrm>
            <a:off x="228600" y="3724870"/>
            <a:ext cx="5105400" cy="923330"/>
          </a:xfrm>
          <a:prstGeom prst="rect">
            <a:avLst/>
          </a:prstGeom>
          <a:noFill/>
        </p:spPr>
        <p:txBody>
          <a:bodyPr wrap="squar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Self-Abuse </a:t>
            </a:r>
          </a:p>
        </p:txBody>
      </p:sp>
      <p:sp>
        <p:nvSpPr>
          <p:cNvPr id="8" name="TextBox 7"/>
          <p:cNvSpPr txBox="1"/>
          <p:nvPr/>
        </p:nvSpPr>
        <p:spPr>
          <a:xfrm>
            <a:off x="254368" y="4756189"/>
            <a:ext cx="6857999"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Self-Abuse is the abuse of one’s self or abilities</a:t>
            </a:r>
            <a:r>
              <a:rPr lang="en-US" dirty="0"/>
              <a:t>. </a:t>
            </a:r>
          </a:p>
        </p:txBody>
      </p:sp>
      <p:sp>
        <p:nvSpPr>
          <p:cNvPr id="6" name="TextBox 5">
            <a:extLst>
              <a:ext uri="{FF2B5EF4-FFF2-40B4-BE49-F238E27FC236}">
                <a16:creationId xmlns:a16="http://schemas.microsoft.com/office/drawing/2014/main" id="{89C91E24-460C-4C50-9050-AEDEACC337E9}"/>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20</a:t>
            </a:r>
          </a:p>
        </p:txBody>
      </p:sp>
    </p:spTree>
    <p:extLst>
      <p:ext uri="{BB962C8B-B14F-4D97-AF65-F5344CB8AC3E}">
        <p14:creationId xmlns:p14="http://schemas.microsoft.com/office/powerpoint/2010/main" val="2412050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406" y="1477569"/>
            <a:ext cx="617220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Neglect is the failure to provide goods and services necessary to avoid physical harm, mental anguish, or mental illness.</a:t>
            </a:r>
          </a:p>
        </p:txBody>
      </p:sp>
      <p:sp>
        <p:nvSpPr>
          <p:cNvPr id="6" name="Rectangle 5"/>
          <p:cNvSpPr/>
          <p:nvPr/>
        </p:nvSpPr>
        <p:spPr>
          <a:xfrm>
            <a:off x="222306" y="4800600"/>
            <a:ext cx="6248400" cy="830997"/>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Self-Neglect is living in a way that puts the member’s health, safety or well-being at risk.</a:t>
            </a:r>
          </a:p>
        </p:txBody>
      </p:sp>
      <p:sp>
        <p:nvSpPr>
          <p:cNvPr id="7" name="TextBox 6"/>
          <p:cNvSpPr txBox="1"/>
          <p:nvPr/>
        </p:nvSpPr>
        <p:spPr>
          <a:xfrm>
            <a:off x="260406" y="3746743"/>
            <a:ext cx="4038600" cy="923330"/>
          </a:xfrm>
          <a:prstGeom prst="rect">
            <a:avLst/>
          </a:prstGeom>
          <a:noFill/>
        </p:spPr>
        <p:txBody>
          <a:bodyPr wrap="squar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Self-Neglect</a:t>
            </a:r>
          </a:p>
        </p:txBody>
      </p:sp>
      <p:sp>
        <p:nvSpPr>
          <p:cNvPr id="3" name="Title 2">
            <a:extLst>
              <a:ext uri="{FF2B5EF4-FFF2-40B4-BE49-F238E27FC236}">
                <a16:creationId xmlns:a16="http://schemas.microsoft.com/office/drawing/2014/main" id="{3E1B2DE4-D3D8-465D-AEAC-7A2F07A6E06D}"/>
              </a:ext>
            </a:extLst>
          </p:cNvPr>
          <p:cNvSpPr>
            <a:spLocks noGrp="1"/>
          </p:cNvSpPr>
          <p:nvPr>
            <p:ph type="title"/>
          </p:nvPr>
        </p:nvSpPr>
        <p:spPr>
          <a:xfrm>
            <a:off x="260406" y="223473"/>
            <a:ext cx="6347713" cy="1320800"/>
          </a:xfrm>
        </p:spPr>
        <p:txBody>
          <a:bodyPr>
            <a:normAutofit/>
          </a:bodyPr>
          <a:lstStyle/>
          <a:p>
            <a:r>
              <a:rPr lang="en-US" sz="5400" dirty="0">
                <a:solidFill>
                  <a:srgbClr val="92D050"/>
                </a:solidFill>
                <a:latin typeface="Times New Roman" panose="02020603050405020304" pitchFamily="18" charset="0"/>
                <a:cs typeface="Times New Roman" panose="02020603050405020304" pitchFamily="18" charset="0"/>
              </a:rPr>
              <a:t>Neglect</a:t>
            </a:r>
          </a:p>
        </p:txBody>
      </p:sp>
      <p:sp>
        <p:nvSpPr>
          <p:cNvPr id="8" name="TextBox 7">
            <a:extLst>
              <a:ext uri="{FF2B5EF4-FFF2-40B4-BE49-F238E27FC236}">
                <a16:creationId xmlns:a16="http://schemas.microsoft.com/office/drawing/2014/main" id="{6A98B75B-5015-4C51-9AA5-9E12D1EF9D83}"/>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21</a:t>
            </a:r>
          </a:p>
        </p:txBody>
      </p:sp>
    </p:spTree>
    <p:extLst>
      <p:ext uri="{BB962C8B-B14F-4D97-AF65-F5344CB8AC3E}">
        <p14:creationId xmlns:p14="http://schemas.microsoft.com/office/powerpoint/2010/main" val="1981769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701800"/>
            <a:ext cx="7391400" cy="2585323"/>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Exploitation is the deliberate misplacement, misuse or wrongful temporary or permanent, use of a member’s belongings or money without the member’s consent.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Reports of alleged fraud may also be considered as exploitation. </a:t>
            </a:r>
            <a:endParaRPr lang="en-US" dirty="0"/>
          </a:p>
          <a:p>
            <a:endParaRPr lang="en-US" dirty="0"/>
          </a:p>
        </p:txBody>
      </p:sp>
      <p:sp>
        <p:nvSpPr>
          <p:cNvPr id="3" name="Title 2">
            <a:extLst>
              <a:ext uri="{FF2B5EF4-FFF2-40B4-BE49-F238E27FC236}">
                <a16:creationId xmlns:a16="http://schemas.microsoft.com/office/drawing/2014/main" id="{EC7F5645-30E4-4D54-8B59-6E670769F658}"/>
              </a:ext>
            </a:extLst>
          </p:cNvPr>
          <p:cNvSpPr>
            <a:spLocks noGrp="1"/>
          </p:cNvSpPr>
          <p:nvPr>
            <p:ph type="title"/>
          </p:nvPr>
        </p:nvSpPr>
        <p:spPr>
          <a:xfrm>
            <a:off x="457200" y="381000"/>
            <a:ext cx="6347713" cy="1320800"/>
          </a:xfrm>
        </p:spPr>
        <p:txBody>
          <a:bodyPr>
            <a:normAutofit/>
          </a:bodyPr>
          <a:lstStyle/>
          <a:p>
            <a:r>
              <a:rPr lang="en-US" sz="5400" dirty="0">
                <a:solidFill>
                  <a:srgbClr val="92D050"/>
                </a:solidFill>
                <a:latin typeface="Times New Roman" panose="02020603050405020304" pitchFamily="18" charset="0"/>
                <a:cs typeface="Times New Roman" panose="02020603050405020304" pitchFamily="18" charset="0"/>
              </a:rPr>
              <a:t>Exploitation</a:t>
            </a:r>
          </a:p>
        </p:txBody>
      </p:sp>
      <p:sp>
        <p:nvSpPr>
          <p:cNvPr id="5" name="TextBox 4">
            <a:extLst>
              <a:ext uri="{FF2B5EF4-FFF2-40B4-BE49-F238E27FC236}">
                <a16:creationId xmlns:a16="http://schemas.microsoft.com/office/drawing/2014/main" id="{1B462B0F-5C7B-4B23-8B46-E4585DED7F72}"/>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22</a:t>
            </a:r>
          </a:p>
        </p:txBody>
      </p:sp>
    </p:spTree>
    <p:extLst>
      <p:ext uri="{BB962C8B-B14F-4D97-AF65-F5344CB8AC3E}">
        <p14:creationId xmlns:p14="http://schemas.microsoft.com/office/powerpoint/2010/main" val="2976400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44650"/>
            <a:ext cx="7543800" cy="4709160"/>
          </a:xfrm>
        </p:spPr>
        <p:txBody>
          <a:bodyPr>
            <a:noAutofit/>
          </a:bodyPr>
          <a:lstStyle/>
          <a:p>
            <a:pPr>
              <a:spcBef>
                <a:spcPts val="0"/>
              </a:spcBef>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Fraud is the misuse of Centennial Care funds. </a:t>
            </a:r>
          </a:p>
          <a:p>
            <a:pPr>
              <a:spcBef>
                <a:spcPts val="0"/>
              </a:spcBef>
              <a:buClrTx/>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spcBef>
                <a:spcPts val="0"/>
              </a:spcBef>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 cases of fraud are “alleged” until investigated and proven otherwise. </a:t>
            </a:r>
          </a:p>
          <a:p>
            <a:pPr>
              <a:spcBef>
                <a:spcPts val="0"/>
              </a:spcBef>
              <a:buClrTx/>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spcBef>
                <a:spcPts val="0"/>
              </a:spcBef>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Any person who reports alleged fraud in good faith, will be free from any form of retaliation.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974780B2-1408-4228-B31F-1FCB13A76E36}"/>
              </a:ext>
            </a:extLst>
          </p:cNvPr>
          <p:cNvSpPr>
            <a:spLocks noGrp="1"/>
          </p:cNvSpPr>
          <p:nvPr>
            <p:ph type="title"/>
          </p:nvPr>
        </p:nvSpPr>
        <p:spPr>
          <a:xfrm>
            <a:off x="182880" y="323850"/>
            <a:ext cx="6347713" cy="1320800"/>
          </a:xfrm>
        </p:spPr>
        <p:txBody>
          <a:bodyPr>
            <a:normAutofit/>
          </a:bodyPr>
          <a:lstStyle/>
          <a:p>
            <a:r>
              <a:rPr lang="en-US" sz="5400" dirty="0">
                <a:solidFill>
                  <a:srgbClr val="92D050"/>
                </a:solidFill>
                <a:latin typeface="Times New Roman" panose="02020603050405020304" pitchFamily="18" charset="0"/>
                <a:cs typeface="Times New Roman" panose="02020603050405020304" pitchFamily="18" charset="0"/>
              </a:rPr>
              <a:t>Fraud</a:t>
            </a:r>
          </a:p>
        </p:txBody>
      </p:sp>
      <p:sp>
        <p:nvSpPr>
          <p:cNvPr id="5" name="TextBox 4">
            <a:extLst>
              <a:ext uri="{FF2B5EF4-FFF2-40B4-BE49-F238E27FC236}">
                <a16:creationId xmlns:a16="http://schemas.microsoft.com/office/drawing/2014/main" id="{28DFBBC3-3514-4F62-858E-9E933960BA41}"/>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23</a:t>
            </a:r>
          </a:p>
        </p:txBody>
      </p:sp>
    </p:spTree>
    <p:extLst>
      <p:ext uri="{BB962C8B-B14F-4D97-AF65-F5344CB8AC3E}">
        <p14:creationId xmlns:p14="http://schemas.microsoft.com/office/powerpoint/2010/main" val="1175711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7772400" cy="5410200"/>
          </a:xfrm>
        </p:spPr>
        <p:txBody>
          <a:bodyPr>
            <a:noAutofit/>
          </a:bodyPr>
          <a:lstStyle/>
          <a:p>
            <a:pPr>
              <a:spcBef>
                <a:spcPts val="0"/>
              </a:spcBef>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Follow the Critical Incident reporting process for all cases of Abuse, Neglect and Exploitation. </a:t>
            </a:r>
          </a:p>
          <a:p>
            <a:pPr marL="0" indent="0">
              <a:spcBef>
                <a:spcPts val="0"/>
              </a:spcBef>
              <a:buClrTx/>
              <a:buNone/>
            </a:pPr>
            <a:endParaRPr lang="en-US" sz="2400" dirty="0">
              <a:latin typeface="Times New Roman" panose="02020603050405020304" pitchFamily="18" charset="0"/>
              <a:cs typeface="Times New Roman" panose="02020603050405020304" pitchFamily="18" charset="0"/>
            </a:endParaRPr>
          </a:p>
          <a:p>
            <a:pPr>
              <a:spcBef>
                <a:spcPts val="0"/>
              </a:spcBef>
              <a:buClrTx/>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When prompted “Does this incident involve alleged fraud?” reply YES.</a:t>
            </a:r>
            <a:endParaRPr lang="en-US" sz="2400" dirty="0">
              <a:latin typeface="Times New Roman" panose="02020603050405020304" pitchFamily="18" charset="0"/>
              <a:cs typeface="Times New Roman" panose="02020603050405020304" pitchFamily="18" charset="0"/>
            </a:endParaRPr>
          </a:p>
          <a:p>
            <a:pPr marL="0" indent="0">
              <a:spcBef>
                <a:spcPts val="0"/>
              </a:spcBef>
              <a:buClrTx/>
              <a:buNone/>
            </a:pPr>
            <a:r>
              <a:rPr lang="en-US" sz="2400" dirty="0">
                <a:latin typeface="Times New Roman" panose="02020603050405020304" pitchFamily="18" charset="0"/>
                <a:cs typeface="Times New Roman" panose="02020603050405020304" pitchFamily="18" charset="0"/>
              </a:rPr>
              <a:t> </a:t>
            </a:r>
          </a:p>
          <a:p>
            <a:pPr marL="82296" indent="0">
              <a:spcBef>
                <a:spcPts val="0"/>
              </a:spcBef>
              <a:buClrTx/>
              <a:buNone/>
            </a:pPr>
            <a:endParaRPr lang="en-US" sz="2400" dirty="0">
              <a:latin typeface="Times New Roman" panose="02020603050405020304" pitchFamily="18" charset="0"/>
              <a:cs typeface="Times New Roman" panose="02020603050405020304" pitchFamily="18" charset="0"/>
            </a:endParaRPr>
          </a:p>
          <a:p>
            <a:pPr>
              <a:spcBef>
                <a:spcPts val="0"/>
              </a:spcBef>
              <a:buClrTx/>
            </a:pPr>
            <a:endParaRPr lang="en-US" sz="2400" dirty="0">
              <a:latin typeface="Times New Roman" panose="02020603050405020304" pitchFamily="18" charset="0"/>
              <a:cs typeface="Times New Roman" panose="02020603050405020304" pitchFamily="18" charset="0"/>
            </a:endParaRPr>
          </a:p>
          <a:p>
            <a:pPr>
              <a:spcBef>
                <a:spcPts val="0"/>
              </a:spcBef>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Comply with any requests for information from the Member’s MCO regarding the alleged fraud. </a:t>
            </a:r>
          </a:p>
          <a:p>
            <a:pPr marL="0" indent="0">
              <a:spcBef>
                <a:spcPts val="0"/>
              </a:spcBef>
              <a:buClrTx/>
              <a:buNone/>
            </a:pPr>
            <a:endParaRPr lang="en-US" sz="2400" dirty="0">
              <a:latin typeface="Times New Roman" panose="02020603050405020304" pitchFamily="18" charset="0"/>
              <a:cs typeface="Times New Roman" panose="02020603050405020304" pitchFamily="18" charset="0"/>
            </a:endParaRPr>
          </a:p>
          <a:p>
            <a:pPr>
              <a:spcBef>
                <a:spcPts val="0"/>
              </a:spcBef>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MCO will review, investigate and report the results of investigations to the state. </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24200" y="2971800"/>
            <a:ext cx="3942419" cy="1032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itle 4">
            <a:extLst>
              <a:ext uri="{FF2B5EF4-FFF2-40B4-BE49-F238E27FC236}">
                <a16:creationId xmlns:a16="http://schemas.microsoft.com/office/drawing/2014/main" id="{1983E59D-C818-4CF7-9545-441DC43A47DE}"/>
              </a:ext>
            </a:extLst>
          </p:cNvPr>
          <p:cNvSpPr>
            <a:spLocks noGrp="1"/>
          </p:cNvSpPr>
          <p:nvPr>
            <p:ph type="title"/>
          </p:nvPr>
        </p:nvSpPr>
        <p:spPr>
          <a:xfrm>
            <a:off x="228600" y="97382"/>
            <a:ext cx="6347713" cy="1320800"/>
          </a:xfrm>
        </p:spPr>
        <p:txBody>
          <a:bodyPr>
            <a:normAutofit/>
          </a:bodyPr>
          <a:lstStyle/>
          <a:p>
            <a:r>
              <a:rPr lang="en-US" sz="5400" dirty="0">
                <a:solidFill>
                  <a:srgbClr val="92D050"/>
                </a:solidFill>
                <a:latin typeface="Times New Roman" panose="02020603050405020304" pitchFamily="18" charset="0"/>
                <a:cs typeface="Times New Roman" panose="02020603050405020304" pitchFamily="18" charset="0"/>
              </a:rPr>
              <a:t>How to Report Fraud</a:t>
            </a:r>
          </a:p>
        </p:txBody>
      </p:sp>
      <p:sp>
        <p:nvSpPr>
          <p:cNvPr id="6" name="TextBox 5">
            <a:extLst>
              <a:ext uri="{FF2B5EF4-FFF2-40B4-BE49-F238E27FC236}">
                <a16:creationId xmlns:a16="http://schemas.microsoft.com/office/drawing/2014/main" id="{2A31949B-9D69-4BEC-AD67-DE5D581592C3}"/>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24</a:t>
            </a:r>
          </a:p>
        </p:txBody>
      </p:sp>
    </p:spTree>
    <p:extLst>
      <p:ext uri="{BB962C8B-B14F-4D97-AF65-F5344CB8AC3E}">
        <p14:creationId xmlns:p14="http://schemas.microsoft.com/office/powerpoint/2010/main" val="1093240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7162800" cy="4572000"/>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The HSD Portal website offers the following choices when filing a Critical Incident to report a death:</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p>
          <a:p>
            <a:pPr>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Natural or Expected </a:t>
            </a:r>
          </a:p>
          <a:p>
            <a:pPr>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Unexpected</a:t>
            </a:r>
          </a:p>
          <a:p>
            <a:pPr>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Homicide</a:t>
            </a:r>
          </a:p>
          <a:p>
            <a:pPr>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Suicide</a:t>
            </a:r>
          </a:p>
          <a:p>
            <a:pPr marL="274320" lvl="1" indent="0">
              <a:buClrTx/>
              <a:buNone/>
            </a:pPr>
            <a:endParaRPr lang="en-US" sz="24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60E14D8-8160-4F99-BBCC-6BABEE608E9F}"/>
              </a:ext>
            </a:extLst>
          </p:cNvPr>
          <p:cNvSpPr>
            <a:spLocks noGrp="1"/>
          </p:cNvSpPr>
          <p:nvPr>
            <p:ph type="title"/>
          </p:nvPr>
        </p:nvSpPr>
        <p:spPr>
          <a:xfrm>
            <a:off x="228600" y="304800"/>
            <a:ext cx="6347713" cy="1320800"/>
          </a:xfrm>
        </p:spPr>
        <p:txBody>
          <a:bodyPr>
            <a:normAutofit/>
          </a:bodyPr>
          <a:lstStyle/>
          <a:p>
            <a:r>
              <a:rPr lang="en-US" sz="5400" dirty="0">
                <a:solidFill>
                  <a:srgbClr val="92D050"/>
                </a:solidFill>
                <a:latin typeface="Times New Roman" panose="02020603050405020304" pitchFamily="18" charset="0"/>
                <a:cs typeface="Times New Roman" panose="02020603050405020304" pitchFamily="18" charset="0"/>
              </a:rPr>
              <a:t>Reporting Deaths</a:t>
            </a:r>
          </a:p>
        </p:txBody>
      </p:sp>
      <p:sp>
        <p:nvSpPr>
          <p:cNvPr id="5" name="TextBox 4">
            <a:extLst>
              <a:ext uri="{FF2B5EF4-FFF2-40B4-BE49-F238E27FC236}">
                <a16:creationId xmlns:a16="http://schemas.microsoft.com/office/drawing/2014/main" id="{BD21089A-29A8-4384-BA9C-5A5CA59F5BB7}"/>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25</a:t>
            </a:r>
          </a:p>
        </p:txBody>
      </p:sp>
    </p:spTree>
    <p:extLst>
      <p:ext uri="{BB962C8B-B14F-4D97-AF65-F5344CB8AC3E}">
        <p14:creationId xmlns:p14="http://schemas.microsoft.com/office/powerpoint/2010/main" val="4159089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0"/>
            <a:ext cx="7301564" cy="3124200"/>
          </a:xfrm>
        </p:spPr>
        <p:txBody>
          <a:bodyPr>
            <a:normAutofit/>
          </a:bodyPr>
          <a:lstStyle/>
          <a:p>
            <a:pPr>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Deaths suspected of being related to abuse or neglect must be reported immediately to APS or CPS. </a:t>
            </a:r>
          </a:p>
          <a:p>
            <a:pPr marL="0" indent="0">
              <a:buClrTx/>
              <a:buNone/>
            </a:pPr>
            <a:endParaRPr lang="en-US" sz="2400" dirty="0">
              <a:latin typeface="Times New Roman" panose="02020603050405020304" pitchFamily="18" charset="0"/>
              <a:cs typeface="Times New Roman" panose="02020603050405020304" pitchFamily="18" charset="0"/>
            </a:endParaRPr>
          </a:p>
          <a:p>
            <a:pPr>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Deaths that are the result of natural causes and/or are expected do not need to be reported to APS or CPS. </a:t>
            </a:r>
          </a:p>
          <a:p>
            <a:endParaRPr lang="en-US" sz="3200" dirty="0">
              <a:latin typeface="Arial" panose="020B0604020202020204" pitchFamily="34" charset="0"/>
            </a:endParaRPr>
          </a:p>
        </p:txBody>
      </p:sp>
      <p:sp>
        <p:nvSpPr>
          <p:cNvPr id="4" name="Title 3">
            <a:extLst>
              <a:ext uri="{FF2B5EF4-FFF2-40B4-BE49-F238E27FC236}">
                <a16:creationId xmlns:a16="http://schemas.microsoft.com/office/drawing/2014/main" id="{2CC78192-3E6C-4D9B-B441-FC9479FF39BF}"/>
              </a:ext>
            </a:extLst>
          </p:cNvPr>
          <p:cNvSpPr>
            <a:spLocks noGrp="1"/>
          </p:cNvSpPr>
          <p:nvPr>
            <p:ph type="title"/>
          </p:nvPr>
        </p:nvSpPr>
        <p:spPr>
          <a:xfrm>
            <a:off x="304800" y="381000"/>
            <a:ext cx="6347713" cy="1320800"/>
          </a:xfrm>
        </p:spPr>
        <p:txBody>
          <a:bodyPr>
            <a:noAutofit/>
          </a:bodyPr>
          <a:lstStyle/>
          <a:p>
            <a:r>
              <a:rPr lang="en-US" sz="5400" dirty="0">
                <a:solidFill>
                  <a:srgbClr val="92D050"/>
                </a:solidFill>
                <a:latin typeface="Times New Roman" panose="02020603050405020304" pitchFamily="18" charset="0"/>
                <a:cs typeface="Times New Roman" panose="02020603050405020304" pitchFamily="18" charset="0"/>
              </a:rPr>
              <a:t>Deaths Reported to APS or CPS</a:t>
            </a:r>
          </a:p>
        </p:txBody>
      </p:sp>
      <p:sp>
        <p:nvSpPr>
          <p:cNvPr id="5" name="TextBox 4">
            <a:extLst>
              <a:ext uri="{FF2B5EF4-FFF2-40B4-BE49-F238E27FC236}">
                <a16:creationId xmlns:a16="http://schemas.microsoft.com/office/drawing/2014/main" id="{C5A18F63-9D6E-4BF6-A85C-64A2DE0BA8FD}"/>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26</a:t>
            </a:r>
          </a:p>
        </p:txBody>
      </p:sp>
    </p:spTree>
    <p:extLst>
      <p:ext uri="{BB962C8B-B14F-4D97-AF65-F5344CB8AC3E}">
        <p14:creationId xmlns:p14="http://schemas.microsoft.com/office/powerpoint/2010/main" val="2449892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6500113" cy="5331160"/>
          </a:xfrm>
        </p:spPr>
        <p:txBody>
          <a:bodyPr>
            <a:normAutofit lnSpcReduction="10000"/>
          </a:bodyPr>
          <a:lstStyle/>
          <a:p>
            <a:pPr>
              <a:spcBef>
                <a:spcPts val="0"/>
              </a:spcBef>
            </a:pPr>
            <a:endParaRPr lang="en-US" sz="1800" dirty="0">
              <a:latin typeface="Arial" panose="020B0604020202020204" pitchFamily="34" charset="0"/>
            </a:endParaRPr>
          </a:p>
          <a:p>
            <a:pPr>
              <a:spcBef>
                <a:spcPts val="0"/>
              </a:spcBef>
              <a:buClrTx/>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Emergency Services means covered services furnished by a qualified provider needed to evaluate or stabilize an emergency medical condition.</a:t>
            </a:r>
          </a:p>
          <a:p>
            <a:pPr marL="0" indent="0">
              <a:spcBef>
                <a:spcPts val="0"/>
              </a:spcBef>
              <a:buClrTx/>
              <a:buNone/>
            </a:pPr>
            <a:endParaRPr lang="en-US" sz="2400" dirty="0">
              <a:solidFill>
                <a:schemeClr val="tx1"/>
              </a:solidFill>
              <a:latin typeface="Times New Roman" panose="02020603050405020304" pitchFamily="18" charset="0"/>
              <a:cs typeface="Times New Roman" panose="02020603050405020304" pitchFamily="18" charset="0"/>
            </a:endParaRPr>
          </a:p>
          <a:p>
            <a:pPr>
              <a:spcBef>
                <a:spcPts val="0"/>
              </a:spcBef>
              <a:buClrTx/>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Emergency Services are the provision of medical care to a member that was not planned or anticipated. </a:t>
            </a:r>
          </a:p>
          <a:p>
            <a:pPr>
              <a:spcBef>
                <a:spcPts val="0"/>
              </a:spcBef>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a:spcBef>
                <a:spcPts val="0"/>
              </a:spcBef>
              <a:buClrTx/>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Emergency Services are services that would not routinely be provided by a primary care physician.</a:t>
            </a:r>
          </a:p>
          <a:p>
            <a:pPr marL="342900" indent="-342900">
              <a:spcBef>
                <a:spcPts val="0"/>
              </a:spcBef>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a:spcBef>
                <a:spcPts val="0"/>
              </a:spcBef>
              <a:buClrTx/>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Emergency Services are provided in times of crisis.</a:t>
            </a:r>
          </a:p>
          <a:p>
            <a:pPr marL="402336" lvl="1" indent="0">
              <a:spcBef>
                <a:spcPts val="0"/>
              </a:spcBef>
              <a:buNone/>
            </a:pPr>
            <a:endParaRPr lang="en-US" sz="1800" dirty="0">
              <a:latin typeface="Arial" panose="020B0604020202020204" pitchFamily="34" charset="0"/>
            </a:endParaRPr>
          </a:p>
          <a:p>
            <a:pPr lvl="1">
              <a:spcBef>
                <a:spcPts val="0"/>
              </a:spcBef>
            </a:pPr>
            <a:endParaRPr lang="en-US" dirty="0">
              <a:latin typeface="Arial" panose="020B0604020202020204" pitchFamily="34" charset="0"/>
            </a:endParaRP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6674284" y="3374020"/>
            <a:ext cx="2312500" cy="2993777"/>
          </a:xfrm>
          <a:prstGeom prst="rect">
            <a:avLst/>
          </a:prstGeom>
        </p:spPr>
      </p:pic>
      <p:sp>
        <p:nvSpPr>
          <p:cNvPr id="4" name="Title 3">
            <a:extLst>
              <a:ext uri="{FF2B5EF4-FFF2-40B4-BE49-F238E27FC236}">
                <a16:creationId xmlns:a16="http://schemas.microsoft.com/office/drawing/2014/main" id="{13F3ADDE-A65B-43CB-8027-1302930318BF}"/>
              </a:ext>
            </a:extLst>
          </p:cNvPr>
          <p:cNvSpPr>
            <a:spLocks noGrp="1"/>
          </p:cNvSpPr>
          <p:nvPr>
            <p:ph type="title"/>
          </p:nvPr>
        </p:nvSpPr>
        <p:spPr>
          <a:xfrm>
            <a:off x="14990" y="304800"/>
            <a:ext cx="6347713" cy="1320800"/>
          </a:xfrm>
        </p:spPr>
        <p:txBody>
          <a:bodyPr>
            <a:normAutofit/>
          </a:bodyPr>
          <a:lstStyle/>
          <a:p>
            <a:r>
              <a:rPr lang="en-US" sz="5400" dirty="0">
                <a:solidFill>
                  <a:srgbClr val="92D050"/>
                </a:solidFill>
                <a:latin typeface="Times New Roman" panose="02020603050405020304" pitchFamily="18" charset="0"/>
                <a:cs typeface="Times New Roman" panose="02020603050405020304" pitchFamily="18" charset="0"/>
              </a:rPr>
              <a:t>Emergency Services</a:t>
            </a:r>
          </a:p>
        </p:txBody>
      </p:sp>
      <p:sp>
        <p:nvSpPr>
          <p:cNvPr id="5" name="TextBox 4">
            <a:extLst>
              <a:ext uri="{FF2B5EF4-FFF2-40B4-BE49-F238E27FC236}">
                <a16:creationId xmlns:a16="http://schemas.microsoft.com/office/drawing/2014/main" id="{808B1A5E-186D-4AA7-81D3-75EB8CF703F5}"/>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27</a:t>
            </a:r>
          </a:p>
        </p:txBody>
      </p:sp>
    </p:spTree>
    <p:extLst>
      <p:ext uri="{BB962C8B-B14F-4D97-AF65-F5344CB8AC3E}">
        <p14:creationId xmlns:p14="http://schemas.microsoft.com/office/powerpoint/2010/main" val="2772926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B2AFEB-DE5E-4A8D-8E1C-C05A952F7195}"/>
              </a:ext>
            </a:extLst>
          </p:cNvPr>
          <p:cNvSpPr>
            <a:spLocks noGrp="1"/>
          </p:cNvSpPr>
          <p:nvPr>
            <p:ph type="title"/>
          </p:nvPr>
        </p:nvSpPr>
        <p:spPr>
          <a:xfrm>
            <a:off x="152400" y="228600"/>
            <a:ext cx="6347713" cy="1320800"/>
          </a:xfrm>
        </p:spPr>
        <p:txBody>
          <a:bodyPr>
            <a:normAutofit/>
          </a:bodyPr>
          <a:lstStyle/>
          <a:p>
            <a:r>
              <a:rPr lang="en-US" sz="5400" dirty="0">
                <a:solidFill>
                  <a:srgbClr val="92D050"/>
                </a:solidFill>
                <a:latin typeface="Times New Roman" panose="02020603050405020304" pitchFamily="18" charset="0"/>
                <a:cs typeface="Times New Roman" panose="02020603050405020304" pitchFamily="18" charset="0"/>
              </a:rPr>
              <a:t>Law Enforcement</a:t>
            </a:r>
          </a:p>
        </p:txBody>
      </p:sp>
      <p:sp>
        <p:nvSpPr>
          <p:cNvPr id="8" name="TextBox 7"/>
          <p:cNvSpPr txBox="1"/>
          <p:nvPr/>
        </p:nvSpPr>
        <p:spPr>
          <a:xfrm>
            <a:off x="152400" y="1549400"/>
            <a:ext cx="640080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Law Enforcement involvement is an incident that prevents the member from receiving services or directly affects the member’s health and safety.</a:t>
            </a:r>
          </a:p>
        </p:txBody>
      </p:sp>
      <p:sp>
        <p:nvSpPr>
          <p:cNvPr id="4" name="TextBox 3">
            <a:extLst>
              <a:ext uri="{FF2B5EF4-FFF2-40B4-BE49-F238E27FC236}">
                <a16:creationId xmlns:a16="http://schemas.microsoft.com/office/drawing/2014/main" id="{2A627981-C59E-4368-A24D-EBF7FBFAF9EF}"/>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28</a:t>
            </a:r>
          </a:p>
        </p:txBody>
      </p:sp>
    </p:spTree>
    <p:extLst>
      <p:ext uri="{BB962C8B-B14F-4D97-AF65-F5344CB8AC3E}">
        <p14:creationId xmlns:p14="http://schemas.microsoft.com/office/powerpoint/2010/main" val="1981540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981200"/>
            <a:ext cx="7696200" cy="5562600"/>
          </a:xfrm>
        </p:spPr>
        <p:txBody>
          <a:bodyPr>
            <a:noAutofit/>
          </a:bodyPr>
          <a:lstStyle/>
          <a:p>
            <a:pPr marL="0" indent="0">
              <a:spcBef>
                <a:spcPts val="0"/>
              </a:spcBef>
              <a:buNone/>
            </a:pPr>
            <a:r>
              <a:rPr lang="en-US" sz="2400" dirty="0">
                <a:latin typeface="Times New Roman" panose="02020603050405020304" pitchFamily="18" charset="0"/>
                <a:cs typeface="Times New Roman" panose="02020603050405020304" pitchFamily="18" charset="0"/>
              </a:rPr>
              <a:t>Law Enforcement involvement for a caregiver is reportable when:</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42900" indent="-342900">
              <a:spcBef>
                <a:spcPts val="0"/>
              </a:spcBef>
              <a:buClr>
                <a:schemeClr val="tx1"/>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caregiver has harmed or robbed the member.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42900" indent="-342900">
              <a:spcBef>
                <a:spcPts val="0"/>
              </a:spcBef>
              <a:buClr>
                <a:schemeClr val="tx1"/>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caregiver being detained or incarcerated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results in services not being delivered to the member.</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p>
          <a:p>
            <a:pPr marL="342900" indent="-342900">
              <a:spcBef>
                <a:spcPts val="0"/>
              </a:spcBef>
              <a:buClr>
                <a:schemeClr val="tx1"/>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caregiver is also the natural support and is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not available to provide health and safety supports.</a:t>
            </a:r>
          </a:p>
          <a:p>
            <a:pPr marL="171450" indent="-171450">
              <a:spcBef>
                <a:spcPts val="0"/>
              </a:spcBef>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spcBef>
                <a:spcPts val="0"/>
              </a:spcBef>
              <a:buClr>
                <a:schemeClr val="tx1"/>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seriously impacts the delivery of services to the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member.</a:t>
            </a:r>
          </a:p>
        </p:txBody>
      </p:sp>
      <p:sp>
        <p:nvSpPr>
          <p:cNvPr id="5" name="TextBox 4"/>
          <p:cNvSpPr txBox="1"/>
          <p:nvPr/>
        </p:nvSpPr>
        <p:spPr>
          <a:xfrm>
            <a:off x="0" y="74474"/>
            <a:ext cx="8153400" cy="2585323"/>
          </a:xfrm>
          <a:prstGeom prst="rect">
            <a:avLst/>
          </a:prstGeom>
          <a:noFill/>
        </p:spPr>
        <p:txBody>
          <a:bodyPr wrap="squar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Law Enforcement &amp; Caregivers </a:t>
            </a:r>
          </a:p>
          <a:p>
            <a:endParaRPr lang="en-US" sz="5400" dirty="0">
              <a:solidFill>
                <a:srgbClr val="92D05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6DE4524-55C8-496C-9CC7-2CAFFF73C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159" y="3909673"/>
            <a:ext cx="2539682" cy="2539682"/>
          </a:xfrm>
          <a:prstGeom prst="rect">
            <a:avLst/>
          </a:prstGeom>
        </p:spPr>
      </p:pic>
      <p:sp>
        <p:nvSpPr>
          <p:cNvPr id="6" name="TextBox 5">
            <a:extLst>
              <a:ext uri="{FF2B5EF4-FFF2-40B4-BE49-F238E27FC236}">
                <a16:creationId xmlns:a16="http://schemas.microsoft.com/office/drawing/2014/main" id="{01D7896F-AC33-4DCF-81B3-5C61B07CE503}"/>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29</a:t>
            </a:r>
          </a:p>
        </p:txBody>
      </p:sp>
    </p:spTree>
    <p:extLst>
      <p:ext uri="{BB962C8B-B14F-4D97-AF65-F5344CB8AC3E}">
        <p14:creationId xmlns:p14="http://schemas.microsoft.com/office/powerpoint/2010/main" val="302590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228600"/>
            <a:ext cx="6697639" cy="990600"/>
          </a:xfrm>
        </p:spPr>
        <p:txBody>
          <a:bodyPr>
            <a:noAutofit/>
          </a:bodyPr>
          <a:lstStyle/>
          <a:p>
            <a:r>
              <a:rPr lang="en-US" sz="5400" dirty="0">
                <a:solidFill>
                  <a:srgbClr val="92D050"/>
                </a:solidFill>
                <a:latin typeface="Times New Roman" panose="02020603050405020304" pitchFamily="18" charset="0"/>
                <a:cs typeface="Times New Roman" panose="02020603050405020304" pitchFamily="18" charset="0"/>
              </a:rPr>
              <a:t>Welcome Comments</a:t>
            </a:r>
          </a:p>
        </p:txBody>
      </p:sp>
      <p:sp>
        <p:nvSpPr>
          <p:cNvPr id="3" name="Content Placeholder 2"/>
          <p:cNvSpPr>
            <a:spLocks noGrp="1"/>
          </p:cNvSpPr>
          <p:nvPr>
            <p:ph idx="1"/>
          </p:nvPr>
        </p:nvSpPr>
        <p:spPr>
          <a:xfrm>
            <a:off x="152400" y="1524000"/>
            <a:ext cx="7924800" cy="4876800"/>
          </a:xfrm>
          <a:ln>
            <a:noFill/>
          </a:ln>
        </p:spPr>
        <p:txBody>
          <a:bodyPr>
            <a:normAutofit/>
          </a:bodyPr>
          <a:lstStyle/>
          <a:p>
            <a:pPr>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appreciate you taking time out of your busy schedules to attend today’s training.</a:t>
            </a:r>
          </a:p>
          <a:p>
            <a:pPr marL="0" indent="0">
              <a:buClrTx/>
              <a:buNone/>
            </a:pPr>
            <a:endParaRPr lang="en-US" sz="2400" dirty="0">
              <a:latin typeface="Times New Roman" panose="02020603050405020304" pitchFamily="18" charset="0"/>
              <a:cs typeface="Times New Roman" panose="02020603050405020304" pitchFamily="18" charset="0"/>
            </a:endParaRPr>
          </a:p>
          <a:p>
            <a:pPr>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here to provide training and offer our assistance when you have questions about Critical Incident Reporting.</a:t>
            </a:r>
          </a:p>
          <a:p>
            <a:pPr>
              <a:buClrTx/>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training is a collaboration of HSD/MAD Quality Bureau staff and the Centennial Care MCOs.</a:t>
            </a:r>
          </a:p>
          <a:p>
            <a:pPr marL="0" indent="0">
              <a:buClrTx/>
              <a:buNone/>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Arial" panose="020B0604020202020204" pitchFamily="34" charset="0"/>
            </a:endParaRPr>
          </a:p>
          <a:p>
            <a:pPr marL="0" indent="0">
              <a:buNone/>
            </a:pPr>
            <a:endParaRPr lang="en-US" sz="2400" dirty="0">
              <a:latin typeface="Arial" panose="020B0604020202020204" pitchFamily="34" charset="0"/>
            </a:endParaRPr>
          </a:p>
        </p:txBody>
      </p:sp>
      <p:sp>
        <p:nvSpPr>
          <p:cNvPr id="7" name="TextBox 6"/>
          <p:cNvSpPr txBox="1"/>
          <p:nvPr/>
        </p:nvSpPr>
        <p:spPr>
          <a:xfrm>
            <a:off x="8534400" y="6478620"/>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BC7E0D-32B5-48F4-84E0-179D616DB24A}"/>
              </a:ext>
            </a:extLst>
          </p:cNvPr>
          <p:cNvSpPr>
            <a:spLocks noGrp="1"/>
          </p:cNvSpPr>
          <p:nvPr>
            <p:ph type="title"/>
          </p:nvPr>
        </p:nvSpPr>
        <p:spPr>
          <a:xfrm>
            <a:off x="304800" y="112422"/>
            <a:ext cx="6347713" cy="1563977"/>
          </a:xfrm>
        </p:spPr>
        <p:txBody>
          <a:bodyPr>
            <a:noAutofit/>
          </a:bodyPr>
          <a:lstStyle/>
          <a:p>
            <a:r>
              <a:rPr lang="en-US" sz="5400" dirty="0">
                <a:solidFill>
                  <a:srgbClr val="92D050"/>
                </a:solidFill>
                <a:latin typeface="Times New Roman" panose="02020603050405020304" pitchFamily="18" charset="0"/>
                <a:cs typeface="Times New Roman" panose="02020603050405020304" pitchFamily="18" charset="0"/>
              </a:rPr>
              <a:t>Environmental Hazard</a:t>
            </a:r>
          </a:p>
        </p:txBody>
      </p:sp>
      <p:sp>
        <p:nvSpPr>
          <p:cNvPr id="6" name="TextBox 5"/>
          <p:cNvSpPr txBox="1"/>
          <p:nvPr/>
        </p:nvSpPr>
        <p:spPr>
          <a:xfrm>
            <a:off x="310308" y="2057400"/>
            <a:ext cx="647149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Environmental Hazard is an unsafe condition that creates an immediate threat to the life or health of a member.</a:t>
            </a:r>
          </a:p>
        </p:txBody>
      </p:sp>
      <p:sp>
        <p:nvSpPr>
          <p:cNvPr id="8" name="TextBox 7">
            <a:extLst>
              <a:ext uri="{FF2B5EF4-FFF2-40B4-BE49-F238E27FC236}">
                <a16:creationId xmlns:a16="http://schemas.microsoft.com/office/drawing/2014/main" id="{7D2859EB-71AB-4071-8DE6-B015F17C2C76}"/>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30</a:t>
            </a:r>
          </a:p>
        </p:txBody>
      </p:sp>
    </p:spTree>
    <p:extLst>
      <p:ext uri="{BB962C8B-B14F-4D97-AF65-F5344CB8AC3E}">
        <p14:creationId xmlns:p14="http://schemas.microsoft.com/office/powerpoint/2010/main" val="3801055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199" y="1447800"/>
            <a:ext cx="7505801"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Elopement is when the member leaves without permission or alerting others, or runs away from a facility.</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Missing is when the member’s absence is unaccounted for or cannot be explained for more than 24 hours.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Wandering is when the member leaves without intent to stay gone or may be lost or unaware of their surroundings.</a:t>
            </a:r>
          </a:p>
          <a:p>
            <a:pPr algn="ct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DD7F346-976D-4EDE-BB61-CED185A014DD}"/>
              </a:ext>
            </a:extLst>
          </p:cNvPr>
          <p:cNvSpPr txBox="1"/>
          <p:nvPr/>
        </p:nvSpPr>
        <p:spPr>
          <a:xfrm>
            <a:off x="114199" y="304800"/>
            <a:ext cx="2416046" cy="923330"/>
          </a:xfrm>
          <a:prstGeom prst="rect">
            <a:avLst/>
          </a:prstGeom>
          <a:noFill/>
        </p:spPr>
        <p:txBody>
          <a:bodyPr wrap="non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Missing</a:t>
            </a:r>
          </a:p>
        </p:txBody>
      </p:sp>
      <p:sp>
        <p:nvSpPr>
          <p:cNvPr id="5" name="TextBox 4">
            <a:extLst>
              <a:ext uri="{FF2B5EF4-FFF2-40B4-BE49-F238E27FC236}">
                <a16:creationId xmlns:a16="http://schemas.microsoft.com/office/drawing/2014/main" id="{7E7E14F5-EC9D-4EF4-BB9C-59EF6102D576}"/>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31</a:t>
            </a:r>
          </a:p>
        </p:txBody>
      </p:sp>
    </p:spTree>
    <p:extLst>
      <p:ext uri="{BB962C8B-B14F-4D97-AF65-F5344CB8AC3E}">
        <p14:creationId xmlns:p14="http://schemas.microsoft.com/office/powerpoint/2010/main" val="2843995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381000"/>
            <a:ext cx="7162801" cy="914400"/>
          </a:xfrm>
        </p:spPr>
        <p:txBody>
          <a:bodyPr>
            <a:noAutofit/>
          </a:bodyPr>
          <a:lstStyle/>
          <a:p>
            <a:r>
              <a:rPr lang="en-US" sz="5400" dirty="0">
                <a:solidFill>
                  <a:srgbClr val="92D050"/>
                </a:solidFill>
                <a:latin typeface="Times New Roman" panose="02020603050405020304" pitchFamily="18" charset="0"/>
                <a:cs typeface="Times New Roman" panose="02020603050405020304" pitchFamily="18" charset="0"/>
              </a:rPr>
              <a:t>Questions &amp; Discussion</a:t>
            </a:r>
          </a:p>
        </p:txBody>
      </p:sp>
      <p:pic>
        <p:nvPicPr>
          <p:cNvPr id="6" name="Picture 5">
            <a:extLst>
              <a:ext uri="{FF2B5EF4-FFF2-40B4-BE49-F238E27FC236}">
                <a16:creationId xmlns:a16="http://schemas.microsoft.com/office/drawing/2014/main" id="{C956A6B3-7D9D-4AAA-9572-8CC10249D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66800"/>
            <a:ext cx="7315200" cy="4145280"/>
          </a:xfrm>
          <a:prstGeom prst="rect">
            <a:avLst/>
          </a:prstGeom>
        </p:spPr>
      </p:pic>
      <p:sp>
        <p:nvSpPr>
          <p:cNvPr id="4" name="TextBox 3">
            <a:extLst>
              <a:ext uri="{FF2B5EF4-FFF2-40B4-BE49-F238E27FC236}">
                <a16:creationId xmlns:a16="http://schemas.microsoft.com/office/drawing/2014/main" id="{55A3E4F2-296F-429E-A9A7-C80D75EE25A4}"/>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32</a:t>
            </a:r>
          </a:p>
        </p:txBody>
      </p:sp>
    </p:spTree>
    <p:extLst>
      <p:ext uri="{BB962C8B-B14F-4D97-AF65-F5344CB8AC3E}">
        <p14:creationId xmlns:p14="http://schemas.microsoft.com/office/powerpoint/2010/main" val="1751509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0"/>
            <a:ext cx="6802733" cy="36300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28600" y="533400"/>
            <a:ext cx="6629400" cy="923330"/>
          </a:xfrm>
          <a:prstGeom prst="rect">
            <a:avLst/>
          </a:prstGeom>
          <a:noFill/>
        </p:spPr>
        <p:txBody>
          <a:bodyPr wrap="squar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NM Medicaid Portal</a:t>
            </a:r>
          </a:p>
        </p:txBody>
      </p:sp>
      <p:sp>
        <p:nvSpPr>
          <p:cNvPr id="4" name="TextBox 3">
            <a:extLst>
              <a:ext uri="{FF2B5EF4-FFF2-40B4-BE49-F238E27FC236}">
                <a16:creationId xmlns:a16="http://schemas.microsoft.com/office/drawing/2014/main" id="{797177E7-4864-4B9C-9067-CFDE27E5F986}"/>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33</a:t>
            </a:r>
          </a:p>
        </p:txBody>
      </p:sp>
    </p:spTree>
    <p:extLst>
      <p:ext uri="{BB962C8B-B14F-4D97-AF65-F5344CB8AC3E}">
        <p14:creationId xmlns:p14="http://schemas.microsoft.com/office/powerpoint/2010/main" val="322627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01" y="838199"/>
            <a:ext cx="7517799" cy="1138773"/>
          </a:xfrm>
          <a:prstGeom prst="rect">
            <a:avLst/>
          </a:prstGeom>
        </p:spPr>
        <p:txBody>
          <a:bodyPr wrap="square">
            <a:spAutoFit/>
          </a:bodyPr>
          <a:lstStyle/>
          <a:p>
            <a:pPr marL="342900" indent="-342900">
              <a:buAutoNum type="arabicPeriod"/>
            </a:pPr>
            <a:r>
              <a:rPr lang="en-US" sz="2200" dirty="0">
                <a:latin typeface="Times New Roman" panose="02020603050405020304" pitchFamily="18" charset="0"/>
                <a:cs typeface="Times New Roman" panose="02020603050405020304" pitchFamily="18" charset="0"/>
              </a:rPr>
              <a:t>Go to web site: </a:t>
            </a:r>
            <a:r>
              <a:rPr lang="en-US" sz="2200" b="1" dirty="0">
                <a:latin typeface="Times New Roman" panose="02020603050405020304" pitchFamily="18" charset="0"/>
                <a:cs typeface="Times New Roman" panose="02020603050405020304" pitchFamily="18" charset="0"/>
                <a:hlinkClick r:id="rId3"/>
              </a:rPr>
              <a:t>https://nmmedicaid.portal.conduent.com/static/index.htm</a:t>
            </a:r>
            <a:r>
              <a:rPr lang="en-US" sz="2200" b="1" dirty="0">
                <a:latin typeface="Times New Roman" panose="02020603050405020304" pitchFamily="18" charset="0"/>
                <a:cs typeface="Times New Roman" panose="02020603050405020304" pitchFamily="18" charset="0"/>
              </a:rPr>
              <a:t> </a:t>
            </a:r>
            <a:endParaRPr lang="en-US" sz="2200" b="1" u="sng" dirty="0">
              <a:solidFill>
                <a:srgbClr val="92D050"/>
              </a:solidFill>
              <a:latin typeface="Times New Roman" panose="02020603050405020304" pitchFamily="18" charset="0"/>
              <a:cs typeface="Times New Roman" panose="02020603050405020304" pitchFamily="18" charset="0"/>
            </a:endParaRPr>
          </a:p>
          <a:p>
            <a:pPr marL="342900" indent="-342900">
              <a:buAutoNum type="arabicPeriod"/>
            </a:pPr>
            <a:r>
              <a:rPr lang="en-US" sz="2200" dirty="0">
                <a:latin typeface="Times New Roman" panose="02020603050405020304" pitchFamily="18" charset="0"/>
                <a:cs typeface="Times New Roman" panose="02020603050405020304" pitchFamily="18" charset="0"/>
              </a:rPr>
              <a:t>Under Providers</a:t>
            </a:r>
            <a:r>
              <a:rPr lang="en-US" sz="2400" dirty="0">
                <a:latin typeface="Times New Roman" panose="02020603050405020304" pitchFamily="18" charset="0"/>
                <a:cs typeface="Times New Roman" panose="02020603050405020304" pitchFamily="18" charset="0"/>
              </a:rPr>
              <a:t>, click on link Log in to:</a:t>
            </a:r>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6891"/>
          <a:stretch/>
        </p:blipFill>
        <p:spPr bwMode="auto">
          <a:xfrm>
            <a:off x="5774891" y="1976972"/>
            <a:ext cx="3140509" cy="229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717" y="4425392"/>
            <a:ext cx="5074084" cy="22802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26001" y="1976972"/>
            <a:ext cx="6060888" cy="2154436"/>
          </a:xfrm>
          <a:prstGeom prst="rect">
            <a:avLst/>
          </a:prstGeom>
        </p:spPr>
        <p:txBody>
          <a:bodyPr wrap="square">
            <a:spAutoFit/>
          </a:bodyPr>
          <a:lstStyle/>
          <a:p>
            <a:pPr marL="342900" indent="-342900">
              <a:buFont typeface="+mj-lt"/>
              <a:buAutoNum type="arabicPeriod" startAt="3"/>
            </a:pPr>
            <a:r>
              <a:rPr lang="en-US" sz="2200" dirty="0">
                <a:latin typeface="Times New Roman" panose="02020603050405020304" pitchFamily="18" charset="0"/>
                <a:cs typeface="Times New Roman" panose="02020603050405020304" pitchFamily="18" charset="0"/>
              </a:rPr>
              <a:t>At the User Login section, enter the following:</a:t>
            </a:r>
          </a:p>
          <a:p>
            <a:pPr lvl="1"/>
            <a:r>
              <a:rPr lang="en-US" sz="2200" dirty="0">
                <a:latin typeface="Times New Roman" panose="02020603050405020304" pitchFamily="18" charset="0"/>
                <a:cs typeface="Times New Roman" panose="02020603050405020304" pitchFamily="18" charset="0"/>
              </a:rPr>
              <a:t>User ID:    &lt;enter your ID&gt;</a:t>
            </a:r>
          </a:p>
          <a:p>
            <a:pPr lvl="1"/>
            <a:r>
              <a:rPr lang="en-US" sz="2200" dirty="0">
                <a:latin typeface="Times New Roman" panose="02020603050405020304" pitchFamily="18" charset="0"/>
                <a:cs typeface="Times New Roman" panose="02020603050405020304" pitchFamily="18" charset="0"/>
              </a:rPr>
              <a:t>Password:  &lt;enter your password&gt;</a:t>
            </a:r>
          </a:p>
          <a:p>
            <a:pPr lvl="1"/>
            <a:r>
              <a:rPr lang="en-US" sz="2200" dirty="0">
                <a:latin typeface="Times New Roman" panose="02020603050405020304" pitchFamily="18" charset="0"/>
                <a:cs typeface="Times New Roman" panose="02020603050405020304" pitchFamily="18" charset="0"/>
              </a:rPr>
              <a:t>Provider Id/NPI: &lt;enter the ID provided by State of NM&gt;</a:t>
            </a:r>
          </a:p>
          <a:p>
            <a:pPr marL="342900" indent="-342900">
              <a:buAutoNum type="arabicPeriod" startAt="3"/>
            </a:pPr>
            <a:r>
              <a:rPr lang="en-US" sz="2200" dirty="0">
                <a:latin typeface="Times New Roman" panose="02020603050405020304" pitchFamily="18" charset="0"/>
                <a:cs typeface="Times New Roman" panose="02020603050405020304" pitchFamily="18" charset="0"/>
              </a:rPr>
              <a:t>Select Log In button</a:t>
            </a:r>
            <a:r>
              <a:rPr lang="en-US" sz="24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1E18A793-1570-40E5-AB4D-338832BB9A3C}"/>
              </a:ext>
            </a:extLst>
          </p:cNvPr>
          <p:cNvSpPr txBox="1"/>
          <p:nvPr/>
        </p:nvSpPr>
        <p:spPr>
          <a:xfrm>
            <a:off x="48275" y="0"/>
            <a:ext cx="2050561" cy="923330"/>
          </a:xfrm>
          <a:prstGeom prst="rect">
            <a:avLst/>
          </a:prstGeom>
          <a:noFill/>
        </p:spPr>
        <p:txBody>
          <a:bodyPr wrap="non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Log In</a:t>
            </a:r>
          </a:p>
        </p:txBody>
      </p:sp>
      <p:sp>
        <p:nvSpPr>
          <p:cNvPr id="7" name="TextBox 6">
            <a:extLst>
              <a:ext uri="{FF2B5EF4-FFF2-40B4-BE49-F238E27FC236}">
                <a16:creationId xmlns:a16="http://schemas.microsoft.com/office/drawing/2014/main" id="{6254C0D2-8588-44C6-858A-522A99F395F9}"/>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34</a:t>
            </a:r>
          </a:p>
        </p:txBody>
      </p:sp>
    </p:spTree>
    <p:extLst>
      <p:ext uri="{BB962C8B-B14F-4D97-AF65-F5344CB8AC3E}">
        <p14:creationId xmlns:p14="http://schemas.microsoft.com/office/powerpoint/2010/main" val="913533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9135" y="2955757"/>
            <a:ext cx="8434661" cy="3827589"/>
          </a:xfrm>
          <a:prstGeom prst="rect">
            <a:avLst/>
          </a:prstGeom>
        </p:spPr>
      </p:pic>
      <p:sp>
        <p:nvSpPr>
          <p:cNvPr id="2" name="Rectangle 1"/>
          <p:cNvSpPr/>
          <p:nvPr/>
        </p:nvSpPr>
        <p:spPr>
          <a:xfrm>
            <a:off x="162005" y="1219200"/>
            <a:ext cx="7963469" cy="1569660"/>
          </a:xfrm>
          <a:prstGeom prst="rect">
            <a:avLst/>
          </a:prstGeom>
        </p:spPr>
        <p:txBody>
          <a:bodyPr wrap="square">
            <a:spAutoFit/>
          </a:bodyPr>
          <a:lstStyle/>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Log in as instructed on previous slide.</a:t>
            </a: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To start the Member search, select the plus icon next to INQUIRIES.</a:t>
            </a: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Select Eligibility.</a:t>
            </a:r>
          </a:p>
        </p:txBody>
      </p:sp>
      <p:sp>
        <p:nvSpPr>
          <p:cNvPr id="17" name="Down Arrow 16"/>
          <p:cNvSpPr/>
          <p:nvPr/>
        </p:nvSpPr>
        <p:spPr>
          <a:xfrm rot="16200000">
            <a:off x="67071" y="5537089"/>
            <a:ext cx="307928" cy="511349"/>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8" name="Down Arrow 17"/>
          <p:cNvSpPr/>
          <p:nvPr/>
        </p:nvSpPr>
        <p:spPr>
          <a:xfrm rot="10800000">
            <a:off x="685800" y="6096000"/>
            <a:ext cx="307928" cy="511349"/>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D1962A7-4957-451C-9EBD-E8A8C0E5A5FC}"/>
              </a:ext>
            </a:extLst>
          </p:cNvPr>
          <p:cNvSpPr txBox="1"/>
          <p:nvPr/>
        </p:nvSpPr>
        <p:spPr>
          <a:xfrm>
            <a:off x="49990" y="128973"/>
            <a:ext cx="5513048" cy="923330"/>
          </a:xfrm>
          <a:prstGeom prst="rect">
            <a:avLst/>
          </a:prstGeom>
          <a:noFill/>
        </p:spPr>
        <p:txBody>
          <a:bodyPr wrap="non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Member Eligibility</a:t>
            </a:r>
          </a:p>
        </p:txBody>
      </p:sp>
      <p:sp>
        <p:nvSpPr>
          <p:cNvPr id="7" name="TextBox 6">
            <a:extLst>
              <a:ext uri="{FF2B5EF4-FFF2-40B4-BE49-F238E27FC236}">
                <a16:creationId xmlns:a16="http://schemas.microsoft.com/office/drawing/2014/main" id="{68FC3A64-94F8-49F0-9E1E-28B715723221}"/>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35</a:t>
            </a:r>
          </a:p>
        </p:txBody>
      </p:sp>
    </p:spTree>
    <p:extLst>
      <p:ext uri="{BB962C8B-B14F-4D97-AF65-F5344CB8AC3E}">
        <p14:creationId xmlns:p14="http://schemas.microsoft.com/office/powerpoint/2010/main" val="2851437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57" y="762000"/>
            <a:ext cx="7915643" cy="3426579"/>
          </a:xfrm>
          <a:prstGeom prst="rect">
            <a:avLst/>
          </a:prstGeom>
        </p:spPr>
        <p:txBody>
          <a:bodyPr wrap="square">
            <a:spAutoFit/>
          </a:bodyPr>
          <a:lstStyle/>
          <a:p>
            <a:pPr marL="342900" indent="-342900">
              <a:buFont typeface="+mj-lt"/>
              <a:buAutoNum type="arabicPeriod"/>
            </a:pPr>
            <a:r>
              <a:rPr lang="en-US" sz="2200" dirty="0">
                <a:latin typeface="Times New Roman" panose="02020603050405020304" pitchFamily="18" charset="0"/>
                <a:cs typeface="Times New Roman" panose="02020603050405020304" pitchFamily="18" charset="0"/>
              </a:rPr>
              <a:t>Enter the Date of Service (use the Date of Incident).</a:t>
            </a:r>
          </a:p>
          <a:p>
            <a:pPr marL="342900" indent="-342900">
              <a:buAutoNum type="arabicPeriod"/>
            </a:pPr>
            <a:r>
              <a:rPr lang="en-US" sz="2200" dirty="0">
                <a:latin typeface="Times New Roman" panose="02020603050405020304" pitchFamily="18" charset="0"/>
                <a:cs typeface="Times New Roman" panose="02020603050405020304" pitchFamily="18" charset="0"/>
              </a:rPr>
              <a:t>There are four options to locate a Member under Recipient Inquiry:</a:t>
            </a:r>
          </a:p>
          <a:p>
            <a:pPr marL="914400" lvl="3" indent="-342900">
              <a:lnSpc>
                <a:spcPts val="2640"/>
              </a:lnSpc>
              <a:spcBef>
                <a:spcPts val="300"/>
              </a:spcBef>
              <a:spcAft>
                <a:spcPts val="3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Recipient ID </a:t>
            </a:r>
          </a:p>
          <a:p>
            <a:pPr marL="914400" lvl="3" indent="-342900">
              <a:lnSpc>
                <a:spcPts val="2640"/>
              </a:lnSpc>
              <a:spcBef>
                <a:spcPts val="300"/>
              </a:spcBef>
              <a:spcAft>
                <a:spcPts val="3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Card ID</a:t>
            </a:r>
          </a:p>
          <a:p>
            <a:pPr marL="914400" lvl="3" indent="-342900">
              <a:lnSpc>
                <a:spcPts val="2640"/>
              </a:lnSpc>
              <a:spcBef>
                <a:spcPts val="300"/>
              </a:spcBef>
              <a:spcAft>
                <a:spcPts val="3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SSN &amp; DOB</a:t>
            </a:r>
          </a:p>
          <a:p>
            <a:pPr marL="914400" lvl="3" indent="-342900">
              <a:lnSpc>
                <a:spcPts val="2640"/>
              </a:lnSpc>
              <a:spcBef>
                <a:spcPts val="300"/>
              </a:spcBef>
              <a:spcAft>
                <a:spcPts val="3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Last Name, First Name &amp; DOB</a:t>
            </a:r>
          </a:p>
          <a:p>
            <a:pPr marL="342900" indent="-342900">
              <a:buAutoNum type="arabicPeriod"/>
            </a:pPr>
            <a:r>
              <a:rPr lang="en-US" sz="2200" dirty="0">
                <a:latin typeface="Times New Roman" panose="02020603050405020304" pitchFamily="18" charset="0"/>
                <a:cs typeface="Times New Roman" panose="02020603050405020304" pitchFamily="18" charset="0"/>
              </a:rPr>
              <a:t>Select a radio button and enter the criteria in the grey box.</a:t>
            </a:r>
          </a:p>
          <a:p>
            <a:pPr marL="342900" indent="-342900">
              <a:buAutoNum type="arabicPeriod"/>
            </a:pPr>
            <a:r>
              <a:rPr lang="en-US" sz="2200" dirty="0">
                <a:latin typeface="Times New Roman" panose="02020603050405020304" pitchFamily="18" charset="0"/>
                <a:cs typeface="Times New Roman" panose="02020603050405020304" pitchFamily="18" charset="0"/>
              </a:rPr>
              <a:t>Select Submit button</a:t>
            </a:r>
            <a:r>
              <a:rPr lang="en-US" sz="2200" dirty="0">
                <a:latin typeface="Arial" panose="020B0604020202020204" pitchFamily="34" charset="0"/>
                <a:cs typeface="Arial" panose="020B0604020202020204" pitchFamily="34" charset="0"/>
              </a:rPr>
              <a:t>.</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846" b="5467"/>
          <a:stretch/>
        </p:blipFill>
        <p:spPr bwMode="auto">
          <a:xfrm>
            <a:off x="1173085" y="4372788"/>
            <a:ext cx="6070336" cy="2313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 name="Down Arrow 13"/>
          <p:cNvSpPr/>
          <p:nvPr/>
        </p:nvSpPr>
        <p:spPr>
          <a:xfrm rot="17499870">
            <a:off x="1308017" y="5072644"/>
            <a:ext cx="230163" cy="511349"/>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26" name="Down Arrow 25"/>
          <p:cNvSpPr/>
          <p:nvPr/>
        </p:nvSpPr>
        <p:spPr>
          <a:xfrm rot="5400000">
            <a:off x="4171065" y="4636056"/>
            <a:ext cx="319006" cy="64809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F43A3F8-A53F-4326-AC7C-2241E035AED7}"/>
              </a:ext>
            </a:extLst>
          </p:cNvPr>
          <p:cNvSpPr txBox="1"/>
          <p:nvPr/>
        </p:nvSpPr>
        <p:spPr>
          <a:xfrm>
            <a:off x="36095" y="-157319"/>
            <a:ext cx="5513048" cy="923330"/>
          </a:xfrm>
          <a:prstGeom prst="rect">
            <a:avLst/>
          </a:prstGeom>
          <a:noFill/>
        </p:spPr>
        <p:txBody>
          <a:bodyPr wrap="non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Member Eligibility</a:t>
            </a:r>
          </a:p>
        </p:txBody>
      </p:sp>
      <p:sp>
        <p:nvSpPr>
          <p:cNvPr id="7" name="TextBox 6">
            <a:extLst>
              <a:ext uri="{FF2B5EF4-FFF2-40B4-BE49-F238E27FC236}">
                <a16:creationId xmlns:a16="http://schemas.microsoft.com/office/drawing/2014/main" id="{ADA4DC32-3251-4445-9EF9-1E0CDC8178C9}"/>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36</a:t>
            </a:r>
          </a:p>
        </p:txBody>
      </p:sp>
    </p:spTree>
    <p:extLst>
      <p:ext uri="{BB962C8B-B14F-4D97-AF65-F5344CB8AC3E}">
        <p14:creationId xmlns:p14="http://schemas.microsoft.com/office/powerpoint/2010/main" val="3427722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352" y="1371361"/>
            <a:ext cx="7805616" cy="2677656"/>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To verify COE, scroll down the screen to section “Category of Eligibility Information”: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Refer to the codes listed under COE Code.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Look at the “Begin Date” and “End Date” to confirm the date of incident falls within that same date period (the COE listed must be current for the date of incident).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B7C7B52-57FA-4B73-9B77-11A151EEB92E}"/>
              </a:ext>
            </a:extLst>
          </p:cNvPr>
          <p:cNvSpPr txBox="1"/>
          <p:nvPr/>
        </p:nvSpPr>
        <p:spPr>
          <a:xfrm>
            <a:off x="0" y="228600"/>
            <a:ext cx="3474221" cy="923330"/>
          </a:xfrm>
          <a:prstGeom prst="rect">
            <a:avLst/>
          </a:prstGeom>
          <a:noFill/>
        </p:spPr>
        <p:txBody>
          <a:bodyPr wrap="non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Verify COE</a:t>
            </a:r>
          </a:p>
        </p:txBody>
      </p:sp>
      <p:sp>
        <p:nvSpPr>
          <p:cNvPr id="5" name="TextBox 4">
            <a:extLst>
              <a:ext uri="{FF2B5EF4-FFF2-40B4-BE49-F238E27FC236}">
                <a16:creationId xmlns:a16="http://schemas.microsoft.com/office/drawing/2014/main" id="{7376BD20-530E-47E7-B0B3-391B1FCB95EB}"/>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37</a:t>
            </a:r>
          </a:p>
        </p:txBody>
      </p:sp>
      <p:pic>
        <p:nvPicPr>
          <p:cNvPr id="4" name="Picture 3"/>
          <p:cNvPicPr>
            <a:picLocks noChangeAspect="1"/>
          </p:cNvPicPr>
          <p:nvPr/>
        </p:nvPicPr>
        <p:blipFill>
          <a:blip r:embed="rId3"/>
          <a:stretch>
            <a:fillRect/>
          </a:stretch>
        </p:blipFill>
        <p:spPr>
          <a:xfrm>
            <a:off x="265176" y="3810000"/>
            <a:ext cx="7573968" cy="1686043"/>
          </a:xfrm>
          <a:prstGeom prst="rect">
            <a:avLst/>
          </a:prstGeom>
          <a:effectLst/>
        </p:spPr>
      </p:pic>
    </p:spTree>
    <p:extLst>
      <p:ext uri="{BB962C8B-B14F-4D97-AF65-F5344CB8AC3E}">
        <p14:creationId xmlns:p14="http://schemas.microsoft.com/office/powerpoint/2010/main" val="4134677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t="22200" r="8" b="5223"/>
          <a:stretch/>
        </p:blipFill>
        <p:spPr bwMode="auto">
          <a:xfrm>
            <a:off x="559420" y="4724400"/>
            <a:ext cx="8306490" cy="223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990600"/>
            <a:ext cx="7963469" cy="4124206"/>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When two COEs are listed and both COEs are accepted on the HSD CIR Portal – refer to the Date of Incident and use (input) the COE listed with most recent date in the COE Add Date field. </a:t>
            </a:r>
          </a:p>
          <a:p>
            <a:pPr marL="573088" lvl="1"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What if the COE Add Date is the same but the COE is different? - use (input) the Eligibility Code (COE) listed first. </a:t>
            </a:r>
          </a:p>
          <a:p>
            <a:pPr marL="573088" lvl="1"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What if two COEs are listed and one is accepted on the HSD CIR portal and one is not – use (input) the COE that is acceptable on the HSD CIR Portal. </a:t>
            </a:r>
          </a:p>
          <a:p>
            <a:pPr marL="573088" lvl="1"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What if the Member is eligible for two or more COEs on the Date of Incident and neither COE is accepted on the HSD CIR Portal? Contact the Member’s MCO. </a:t>
            </a:r>
            <a:br>
              <a:rPr lang="en-US" sz="14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76200" y="4917073"/>
            <a:ext cx="1468033" cy="505661"/>
            <a:chOff x="-403533" y="4926919"/>
            <a:chExt cx="1468033" cy="505661"/>
          </a:xfrm>
        </p:grpSpPr>
        <p:sp>
          <p:nvSpPr>
            <p:cNvPr id="6" name="Content Placeholder 2"/>
            <p:cNvSpPr txBox="1">
              <a:spLocks/>
            </p:cNvSpPr>
            <p:nvPr/>
          </p:nvSpPr>
          <p:spPr>
            <a:xfrm>
              <a:off x="-403533" y="4926919"/>
              <a:ext cx="878573" cy="448750"/>
            </a:xfrm>
            <a:prstGeom prst="rect">
              <a:avLst/>
            </a:prstGeom>
            <a:ln>
              <a:noFill/>
            </a:ln>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dirty="0"/>
                <a:t>COE</a:t>
              </a:r>
            </a:p>
          </p:txBody>
        </p:sp>
        <p:sp>
          <p:nvSpPr>
            <p:cNvPr id="7" name="Down Arrow 6"/>
            <p:cNvSpPr/>
            <p:nvPr/>
          </p:nvSpPr>
          <p:spPr>
            <a:xfrm rot="16200000">
              <a:off x="654862" y="5022941"/>
              <a:ext cx="307928" cy="511349"/>
            </a:xfrm>
            <a:prstGeom prst="downArrow">
              <a:avLst/>
            </a:prstGeom>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D52F96FD-10F2-4C9D-B9A0-95BEC1D5ABE5}"/>
              </a:ext>
            </a:extLst>
          </p:cNvPr>
          <p:cNvSpPr txBox="1"/>
          <p:nvPr/>
        </p:nvSpPr>
        <p:spPr>
          <a:xfrm>
            <a:off x="61709" y="67270"/>
            <a:ext cx="3474221" cy="923330"/>
          </a:xfrm>
          <a:prstGeom prst="rect">
            <a:avLst/>
          </a:prstGeom>
          <a:noFill/>
        </p:spPr>
        <p:txBody>
          <a:bodyPr wrap="non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Verify COE</a:t>
            </a:r>
          </a:p>
        </p:txBody>
      </p:sp>
      <p:sp>
        <p:nvSpPr>
          <p:cNvPr id="8" name="TextBox 7">
            <a:extLst>
              <a:ext uri="{FF2B5EF4-FFF2-40B4-BE49-F238E27FC236}">
                <a16:creationId xmlns:a16="http://schemas.microsoft.com/office/drawing/2014/main" id="{2BE1F7BC-DA72-4E95-BC75-B0F72040728D}"/>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38</a:t>
            </a:r>
          </a:p>
        </p:txBody>
      </p:sp>
    </p:spTree>
    <p:extLst>
      <p:ext uri="{BB962C8B-B14F-4D97-AF65-F5344CB8AC3E}">
        <p14:creationId xmlns:p14="http://schemas.microsoft.com/office/powerpoint/2010/main" val="3798856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3093" y="4191000"/>
            <a:ext cx="7847907" cy="179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3093" y="1197671"/>
            <a:ext cx="7229475" cy="3416320"/>
          </a:xfrm>
          <a:prstGeom prst="rect">
            <a:avLst/>
          </a:prstGeom>
        </p:spPr>
        <p:txBody>
          <a:bodyPr wrap="square">
            <a:spAutoFit/>
          </a:bodyPr>
          <a:lstStyle/>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Once you find the Member and enter the service date range, scroll down to section (Lock-In) Information.</a:t>
            </a: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The MCO is listed under Provider Name (in this example, the MCO is BCBSNM).</a:t>
            </a: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Look at the “Begin Date” and “End Date” to validate the Date of Incident falls within that same date period. </a:t>
            </a:r>
          </a:p>
          <a:p>
            <a:endParaRPr lang="en-US" sz="2400" dirty="0">
              <a:latin typeface="Times New Roman" panose="02020603050405020304" pitchFamily="18" charset="0"/>
              <a:cs typeface="Times New Roman" panose="02020603050405020304" pitchFamily="18" charset="0"/>
            </a:endParaRPr>
          </a:p>
          <a:p>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3894506" y="4338386"/>
            <a:ext cx="878573" cy="960099"/>
            <a:chOff x="4577756" y="3875255"/>
            <a:chExt cx="878573" cy="960099"/>
          </a:xfrm>
        </p:grpSpPr>
        <p:sp>
          <p:nvSpPr>
            <p:cNvPr id="16" name="Content Placeholder 2"/>
            <p:cNvSpPr txBox="1">
              <a:spLocks/>
            </p:cNvSpPr>
            <p:nvPr/>
          </p:nvSpPr>
          <p:spPr>
            <a:xfrm>
              <a:off x="4577756" y="3875255"/>
              <a:ext cx="878573" cy="44875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dirty="0"/>
                <a:t>MCO</a:t>
              </a:r>
            </a:p>
          </p:txBody>
        </p:sp>
        <p:sp>
          <p:nvSpPr>
            <p:cNvPr id="17" name="Down Arrow 16"/>
            <p:cNvSpPr/>
            <p:nvPr/>
          </p:nvSpPr>
          <p:spPr>
            <a:xfrm>
              <a:off x="4863079" y="4324005"/>
              <a:ext cx="307928" cy="511349"/>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F5441787-61EC-4698-9B5A-331773E76335}"/>
              </a:ext>
            </a:extLst>
          </p:cNvPr>
          <p:cNvSpPr txBox="1"/>
          <p:nvPr/>
        </p:nvSpPr>
        <p:spPr>
          <a:xfrm>
            <a:off x="0" y="0"/>
            <a:ext cx="3666581" cy="923330"/>
          </a:xfrm>
          <a:prstGeom prst="rect">
            <a:avLst/>
          </a:prstGeom>
          <a:noFill/>
        </p:spPr>
        <p:txBody>
          <a:bodyPr wrap="non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Verify MCO</a:t>
            </a:r>
          </a:p>
        </p:txBody>
      </p:sp>
      <p:sp>
        <p:nvSpPr>
          <p:cNvPr id="8" name="TextBox 7">
            <a:extLst>
              <a:ext uri="{FF2B5EF4-FFF2-40B4-BE49-F238E27FC236}">
                <a16:creationId xmlns:a16="http://schemas.microsoft.com/office/drawing/2014/main" id="{5843C1B7-8C58-402C-81B7-A9A0DF8545A3}"/>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39</a:t>
            </a:r>
          </a:p>
        </p:txBody>
      </p:sp>
    </p:spTree>
    <p:extLst>
      <p:ext uri="{BB962C8B-B14F-4D97-AF65-F5344CB8AC3E}">
        <p14:creationId xmlns:p14="http://schemas.microsoft.com/office/powerpoint/2010/main" val="423187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347713" cy="1981200"/>
          </a:xfrm>
        </p:spPr>
        <p:txBody>
          <a:bodyPr>
            <a:normAutofit/>
          </a:bodyPr>
          <a:lstStyle/>
          <a:p>
            <a:r>
              <a:rPr lang="en-US" sz="5400" dirty="0">
                <a:latin typeface="Times New Roman" panose="02020603050405020304" pitchFamily="18" charset="0"/>
                <a:cs typeface="Times New Roman" panose="02020603050405020304" pitchFamily="18" charset="0"/>
              </a:rPr>
              <a:t>Training Responsibilities</a:t>
            </a:r>
          </a:p>
        </p:txBody>
      </p:sp>
      <p:sp>
        <p:nvSpPr>
          <p:cNvPr id="5" name="TextBox 4"/>
          <p:cNvSpPr txBox="1"/>
          <p:nvPr/>
        </p:nvSpPr>
        <p:spPr>
          <a:xfrm>
            <a:off x="171450" y="2476850"/>
            <a:ext cx="640080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Centennial Care MCOs have the responsibility to train providers of Long-Term Care (LTC) and Home &amp; Community Based Services (HCBS) on the purpose and procedures for reporting Critical Incidents.</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turn, agencies have the responsibility to train all staff on the purpose and procedures for reporting Critical Incidents.</a:t>
            </a:r>
          </a:p>
        </p:txBody>
      </p:sp>
      <p:pic>
        <p:nvPicPr>
          <p:cNvPr id="7" name="Picture 6">
            <a:extLst>
              <a:ext uri="{FF2B5EF4-FFF2-40B4-BE49-F238E27FC236}">
                <a16:creationId xmlns:a16="http://schemas.microsoft.com/office/drawing/2014/main" id="{F48DC7AE-2905-4688-993D-BFB2A29285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3000" y="209375"/>
            <a:ext cx="2172050" cy="2172050"/>
          </a:xfrm>
          <a:prstGeom prst="rect">
            <a:avLst/>
          </a:prstGeom>
        </p:spPr>
      </p:pic>
      <p:sp>
        <p:nvSpPr>
          <p:cNvPr id="3" name="TextBox 2"/>
          <p:cNvSpPr txBox="1"/>
          <p:nvPr/>
        </p:nvSpPr>
        <p:spPr>
          <a:xfrm>
            <a:off x="8686800" y="6464384"/>
            <a:ext cx="5334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596759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624" y="1075498"/>
            <a:ext cx="6931376" cy="4154984"/>
          </a:xfrm>
          <a:prstGeom prst="rect">
            <a:avLst/>
          </a:prstGeom>
        </p:spPr>
        <p:txBody>
          <a:bodyPr wrap="square">
            <a:spAutoFit/>
          </a:bodyPr>
          <a:lstStyle/>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Once you find the Member and enter the service date range, scroll down to section “Long Term Care”.</a:t>
            </a:r>
          </a:p>
          <a:p>
            <a:pPr marL="342900" indent="-342900">
              <a:buFont typeface="+mj-lt"/>
              <a:buAutoNum type="arabicPeriod"/>
            </a:pPr>
            <a:endParaRPr lang="en-US" sz="2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If the Member has NFLOC, it will be listed under “LOC” (Level of Care). (In this example, the member does have NFLOC).</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Look at the “Add Date” to confirm the date of incident occurs on or after the date listed.  </a:t>
            </a:r>
          </a:p>
          <a:p>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C257349-0153-4590-A05B-868B3DB8BA75}"/>
              </a:ext>
            </a:extLst>
          </p:cNvPr>
          <p:cNvSpPr txBox="1"/>
          <p:nvPr/>
        </p:nvSpPr>
        <p:spPr>
          <a:xfrm>
            <a:off x="60522" y="52522"/>
            <a:ext cx="4359078" cy="923330"/>
          </a:xfrm>
          <a:prstGeom prst="rect">
            <a:avLst/>
          </a:prstGeom>
          <a:noFill/>
        </p:spPr>
        <p:txBody>
          <a:bodyPr wrap="non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Verify NFLOC</a:t>
            </a:r>
          </a:p>
        </p:txBody>
      </p:sp>
      <p:sp>
        <p:nvSpPr>
          <p:cNvPr id="8" name="TextBox 7">
            <a:extLst>
              <a:ext uri="{FF2B5EF4-FFF2-40B4-BE49-F238E27FC236}">
                <a16:creationId xmlns:a16="http://schemas.microsoft.com/office/drawing/2014/main" id="{4962930A-C07A-4206-BDE6-CE1D45824B90}"/>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40</a:t>
            </a:r>
          </a:p>
        </p:txBody>
      </p:sp>
      <p:pic>
        <p:nvPicPr>
          <p:cNvPr id="4" name="Picture 3"/>
          <p:cNvPicPr>
            <a:picLocks noChangeAspect="1"/>
          </p:cNvPicPr>
          <p:nvPr/>
        </p:nvPicPr>
        <p:blipFill>
          <a:blip r:embed="rId3"/>
          <a:stretch>
            <a:fillRect/>
          </a:stretch>
        </p:blipFill>
        <p:spPr>
          <a:xfrm>
            <a:off x="307624" y="5111290"/>
            <a:ext cx="7769576" cy="1419359"/>
          </a:xfrm>
          <a:prstGeom prst="rect">
            <a:avLst/>
          </a:prstGeom>
          <a:effectLst/>
        </p:spPr>
      </p:pic>
      <p:grpSp>
        <p:nvGrpSpPr>
          <p:cNvPr id="11" name="Group 10"/>
          <p:cNvGrpSpPr/>
          <p:nvPr/>
        </p:nvGrpSpPr>
        <p:grpSpPr>
          <a:xfrm>
            <a:off x="2327649" y="5230482"/>
            <a:ext cx="1066800" cy="922827"/>
            <a:chOff x="2891091" y="3517131"/>
            <a:chExt cx="878573" cy="922827"/>
          </a:xfrm>
        </p:grpSpPr>
        <p:sp>
          <p:nvSpPr>
            <p:cNvPr id="16" name="Content Placeholder 2"/>
            <p:cNvSpPr txBox="1">
              <a:spLocks/>
            </p:cNvSpPr>
            <p:nvPr/>
          </p:nvSpPr>
          <p:spPr>
            <a:xfrm>
              <a:off x="2891091" y="3517131"/>
              <a:ext cx="878573" cy="44875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dirty="0"/>
                <a:t>NFLOC</a:t>
              </a:r>
            </a:p>
          </p:txBody>
        </p:sp>
        <p:sp>
          <p:nvSpPr>
            <p:cNvPr id="17" name="Down Arrow 16"/>
            <p:cNvSpPr/>
            <p:nvPr/>
          </p:nvSpPr>
          <p:spPr>
            <a:xfrm>
              <a:off x="3176414" y="3928609"/>
              <a:ext cx="307928" cy="511349"/>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73625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5372" y="4359268"/>
            <a:ext cx="6562725" cy="2125955"/>
          </a:xfrm>
          <a:prstGeom prst="rect">
            <a:avLst/>
          </a:prstGeom>
          <a:effectLst>
            <a:innerShdw blurRad="63500" dist="50800" dir="8100000">
              <a:prstClr val="black">
                <a:alpha val="50000"/>
              </a:prstClr>
            </a:innerShdw>
          </a:effectLst>
        </p:spPr>
      </p:pic>
      <p:sp>
        <p:nvSpPr>
          <p:cNvPr id="2" name="Rectangle 1"/>
          <p:cNvSpPr/>
          <p:nvPr/>
        </p:nvSpPr>
        <p:spPr>
          <a:xfrm>
            <a:off x="114300" y="1132589"/>
            <a:ext cx="7543800" cy="3170099"/>
          </a:xfrm>
          <a:prstGeom prst="rect">
            <a:avLst/>
          </a:prstGeom>
          <a:effectLst>
            <a:innerShdw blurRad="63500" dist="50800" dir="2700000">
              <a:prstClr val="black">
                <a:alpha val="50000"/>
              </a:prstClr>
            </a:innerShdw>
          </a:effectLst>
        </p:spPr>
        <p:txBody>
          <a:bodyPr wrap="square">
            <a:spAutoFit/>
          </a:bodyPr>
          <a:lstStyle/>
          <a:p>
            <a:pPr marL="342900" indent="-342900">
              <a:buFont typeface="+mj-lt"/>
              <a:buAutoNum type="arabicPeriod"/>
            </a:pPr>
            <a:r>
              <a:rPr lang="en-US" sz="2200" dirty="0">
                <a:latin typeface="Times New Roman" panose="02020603050405020304" pitchFamily="18" charset="0"/>
                <a:cs typeface="Times New Roman" panose="02020603050405020304" pitchFamily="18" charset="0"/>
              </a:rPr>
              <a:t>Once you find the Member and enter the service date, scroll down to section “Long Term Care Information.”</a:t>
            </a:r>
          </a:p>
          <a:p>
            <a:pPr marL="342900" indent="-342900">
              <a:buFont typeface="+mj-lt"/>
              <a:buAutoNum type="arabicPeriod"/>
            </a:pPr>
            <a:r>
              <a:rPr lang="en-US" sz="2200" dirty="0">
                <a:latin typeface="Times New Roman" panose="02020603050405020304" pitchFamily="18" charset="0"/>
                <a:cs typeface="Times New Roman" panose="02020603050405020304" pitchFamily="18" charset="0"/>
              </a:rPr>
              <a:t>If the Member has a Self-Directed waiver, it will be listed under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“Setting of Care.” (In this example, the member is Self-Directed).</a:t>
            </a:r>
          </a:p>
          <a:p>
            <a:pPr marL="342900" indent="-342900">
              <a:buFont typeface="+mj-lt"/>
              <a:buAutoNum type="arabicPeriod"/>
            </a:pPr>
            <a:r>
              <a:rPr lang="en-US" sz="2200" dirty="0">
                <a:latin typeface="Times New Roman" panose="02020603050405020304" pitchFamily="18" charset="0"/>
                <a:cs typeface="Times New Roman" panose="02020603050405020304" pitchFamily="18" charset="0"/>
              </a:rPr>
              <a:t>Look at the “Add Date” to confirm the Date of Incident occurs on or after the date listed.  </a:t>
            </a:r>
          </a:p>
          <a:p>
            <a:pPr marL="342900" indent="-342900">
              <a:buFont typeface="+mj-lt"/>
              <a:buAutoNum type="arabicPeriod"/>
            </a:pPr>
            <a:endParaRPr lang="en-US" sz="2400" dirty="0">
              <a:solidFill>
                <a:srgbClr val="7030A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3733800" y="4359268"/>
            <a:ext cx="1752601" cy="960099"/>
            <a:chOff x="5680774" y="3124200"/>
            <a:chExt cx="1443371" cy="960099"/>
          </a:xfrm>
        </p:grpSpPr>
        <p:sp>
          <p:nvSpPr>
            <p:cNvPr id="16" name="Content Placeholder 2"/>
            <p:cNvSpPr txBox="1">
              <a:spLocks/>
            </p:cNvSpPr>
            <p:nvPr/>
          </p:nvSpPr>
          <p:spPr>
            <a:xfrm>
              <a:off x="5680774" y="3124200"/>
              <a:ext cx="1443371" cy="44875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dirty="0"/>
                <a:t>Self-Directed</a:t>
              </a:r>
            </a:p>
          </p:txBody>
        </p:sp>
        <p:sp>
          <p:nvSpPr>
            <p:cNvPr id="17" name="Down Arrow 16"/>
            <p:cNvSpPr/>
            <p:nvPr/>
          </p:nvSpPr>
          <p:spPr>
            <a:xfrm>
              <a:off x="6279875" y="3572950"/>
              <a:ext cx="307928" cy="511349"/>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8097" y="4411150"/>
            <a:ext cx="1479682" cy="777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CBF2C86-4966-429C-B66E-FA24CDE50860}"/>
              </a:ext>
            </a:extLst>
          </p:cNvPr>
          <p:cNvSpPr txBox="1"/>
          <p:nvPr/>
        </p:nvSpPr>
        <p:spPr>
          <a:xfrm>
            <a:off x="-15240" y="175384"/>
            <a:ext cx="5994141" cy="923330"/>
          </a:xfrm>
          <a:prstGeom prst="rect">
            <a:avLst/>
          </a:prstGeom>
          <a:noFill/>
        </p:spPr>
        <p:txBody>
          <a:bodyPr wrap="non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Verify Self-Directed</a:t>
            </a:r>
          </a:p>
        </p:txBody>
      </p:sp>
      <p:sp>
        <p:nvSpPr>
          <p:cNvPr id="9" name="TextBox 8">
            <a:extLst>
              <a:ext uri="{FF2B5EF4-FFF2-40B4-BE49-F238E27FC236}">
                <a16:creationId xmlns:a16="http://schemas.microsoft.com/office/drawing/2014/main" id="{8FBD3C27-BAD8-41F9-8752-3C00F68EB882}"/>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41</a:t>
            </a:r>
          </a:p>
        </p:txBody>
      </p:sp>
    </p:spTree>
    <p:extLst>
      <p:ext uri="{BB962C8B-B14F-4D97-AF65-F5344CB8AC3E}">
        <p14:creationId xmlns:p14="http://schemas.microsoft.com/office/powerpoint/2010/main" val="907835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Isosceles Triangle 21">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80" y="1270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C7A9F1F2-0F8A-4089-A967-6956E141D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52" y="1596242"/>
            <a:ext cx="3665515" cy="3665515"/>
          </a:xfrm>
          <a:prstGeom prst="rect">
            <a:avLst/>
          </a:prstGeom>
        </p:spPr>
      </p:pic>
      <p:sp>
        <p:nvSpPr>
          <p:cNvPr id="2" name="Title 1"/>
          <p:cNvSpPr>
            <a:spLocks noGrp="1"/>
          </p:cNvSpPr>
          <p:nvPr>
            <p:ph type="title"/>
          </p:nvPr>
        </p:nvSpPr>
        <p:spPr>
          <a:xfrm>
            <a:off x="4413882" y="1331746"/>
            <a:ext cx="3205229" cy="3002662"/>
          </a:xfrm>
        </p:spPr>
        <p:txBody>
          <a:bodyPr vert="horz" lIns="91440" tIns="45720" rIns="91440" bIns="45720" rtlCol="0" anchor="b">
            <a:noAutofit/>
          </a:bodyPr>
          <a:lstStyle/>
          <a:p>
            <a:r>
              <a:rPr lang="en-US" sz="5400" kern="1200" dirty="0">
                <a:solidFill>
                  <a:schemeClr val="accent1"/>
                </a:solidFill>
                <a:latin typeface="Times New Roman" panose="02020603050405020304" pitchFamily="18" charset="0"/>
                <a:cs typeface="Times New Roman" panose="02020603050405020304" pitchFamily="18" charset="0"/>
              </a:rPr>
              <a:t>Questions &amp; Discussion</a:t>
            </a:r>
          </a:p>
        </p:txBody>
      </p:sp>
      <p:sp>
        <p:nvSpPr>
          <p:cNvPr id="21" name="TextBox 20">
            <a:extLst>
              <a:ext uri="{FF2B5EF4-FFF2-40B4-BE49-F238E27FC236}">
                <a16:creationId xmlns:a16="http://schemas.microsoft.com/office/drawing/2014/main" id="{5AB9A383-AD68-4B1E-AD7F-BAD892D5A606}"/>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42</a:t>
            </a:r>
          </a:p>
        </p:txBody>
      </p:sp>
    </p:spTree>
    <p:extLst>
      <p:ext uri="{BB962C8B-B14F-4D97-AF65-F5344CB8AC3E}">
        <p14:creationId xmlns:p14="http://schemas.microsoft.com/office/powerpoint/2010/main" val="3155714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44" name="Straight Connector 4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a:extLst>
              <a:ext uri="{FF2B5EF4-FFF2-40B4-BE49-F238E27FC236}">
                <a16:creationId xmlns:a16="http://schemas.microsoft.com/office/drawing/2014/main" id="{F7656EB5-A327-4F8F-A8EF-5BF3CA896846}"/>
              </a:ext>
            </a:extLst>
          </p:cNvPr>
          <p:cNvPicPr>
            <a:picLocks noChangeAspect="1"/>
          </p:cNvPicPr>
          <p:nvPr/>
        </p:nvPicPr>
        <p:blipFill rotWithShape="1">
          <a:blip r:embed="rId3">
            <a:extLst>
              <a:ext uri="{28A0092B-C50C-407E-A947-70E740481C1C}">
                <a14:useLocalDpi xmlns:a14="http://schemas.microsoft.com/office/drawing/2010/main" val="0"/>
              </a:ext>
            </a:extLst>
          </a:blip>
          <a:srcRect l="28459" r="22807"/>
          <a:stretch/>
        </p:blipFill>
        <p:spPr>
          <a:xfrm>
            <a:off x="3601761" y="452829"/>
            <a:ext cx="5539857" cy="6394285"/>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55" name="Straight Connector 5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p:cNvSpPr txBox="1"/>
          <p:nvPr/>
        </p:nvSpPr>
        <p:spPr>
          <a:xfrm>
            <a:off x="412760" y="2824779"/>
            <a:ext cx="3066142" cy="2369093"/>
          </a:xfrm>
          <a:prstGeom prst="rect">
            <a:avLst/>
          </a:prstGeom>
        </p:spPr>
        <p:txBody>
          <a:bodyPr vert="horz" lIns="91440" tIns="45720" rIns="91440" bIns="45720" rtlCol="0" anchor="b">
            <a:noAutofit/>
          </a:bodyPr>
          <a:lstStyle/>
          <a:p>
            <a:pPr algn="r" defTabSz="457200">
              <a:lnSpc>
                <a:spcPct val="90000"/>
              </a:lnSpc>
              <a:spcBef>
                <a:spcPct val="0"/>
              </a:spcBef>
              <a:spcAft>
                <a:spcPts val="600"/>
              </a:spcAft>
            </a:pPr>
            <a:r>
              <a:rPr lang="en-US" sz="5400" dirty="0">
                <a:solidFill>
                  <a:schemeClr val="accent1"/>
                </a:solidFill>
                <a:latin typeface="Times New Roman" panose="02020603050405020304" pitchFamily="18" charset="0"/>
                <a:ea typeface="+mj-ea"/>
                <a:cs typeface="Times New Roman" panose="02020603050405020304" pitchFamily="18" charset="0"/>
              </a:rPr>
              <a:t>HSD Critical Incident Reporting Portal</a:t>
            </a:r>
          </a:p>
        </p:txBody>
      </p:sp>
      <p:sp>
        <p:nvSpPr>
          <p:cNvPr id="24" name="TextBox 23">
            <a:extLst>
              <a:ext uri="{FF2B5EF4-FFF2-40B4-BE49-F238E27FC236}">
                <a16:creationId xmlns:a16="http://schemas.microsoft.com/office/drawing/2014/main" id="{03B415BE-AA72-41F6-9691-D3F14D8745DB}"/>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43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04800" y="4294138"/>
            <a:ext cx="7391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a:ln>
                  <a:noFill/>
                </a:ln>
                <a:solidFill>
                  <a:schemeClr val="tx1"/>
                </a:solidFill>
                <a:latin typeface="Times New Roman" panose="02020603050405020304" pitchFamily="18" charset="0"/>
                <a:ea typeface="Calibri" pitchFamily="34" charset="0"/>
                <a:cs typeface="Times New Roman" panose="02020603050405020304" pitchFamily="18" charset="0"/>
              </a:rPr>
              <a:t>To submit a Critical Incident Report using</a:t>
            </a:r>
            <a:r>
              <a:rPr kumimoji="0" lang="en-US" sz="2400" b="0" i="0" u="none" strike="noStrike" cap="none" normalizeH="0" dirty="0">
                <a:ln>
                  <a:noFill/>
                </a:ln>
                <a:solidFill>
                  <a:schemeClr val="tx1"/>
                </a:solidFill>
                <a:latin typeface="Times New Roman" panose="02020603050405020304" pitchFamily="18" charset="0"/>
                <a:ea typeface="Calibri" pitchFamily="34" charset="0"/>
                <a:cs typeface="Times New Roman" panose="02020603050405020304" pitchFamily="18" charset="0"/>
              </a:rPr>
              <a:t> the HSD Critical Incident Reporting portal the p</a:t>
            </a:r>
            <a:r>
              <a:rPr kumimoji="0" lang="en-US" sz="2400" b="0" i="0" u="none" strike="noStrike" cap="none" normalizeH="0" baseline="0" dirty="0">
                <a:ln>
                  <a:noFill/>
                </a:ln>
                <a:solidFill>
                  <a:schemeClr val="tx1"/>
                </a:solidFill>
                <a:latin typeface="Times New Roman" panose="02020603050405020304" pitchFamily="18" charset="0"/>
                <a:ea typeface="Calibri" pitchFamily="34" charset="0"/>
                <a:cs typeface="Times New Roman" panose="02020603050405020304" pitchFamily="18" charset="0"/>
              </a:rPr>
              <a:t>erson </a:t>
            </a:r>
            <a:r>
              <a:rPr lang="en-US" sz="2400" dirty="0">
                <a:latin typeface="Times New Roman" panose="02020603050405020304" pitchFamily="18" charset="0"/>
                <a:ea typeface="Calibri" pitchFamily="34" charset="0"/>
                <a:cs typeface="Times New Roman" panose="02020603050405020304" pitchFamily="18" charset="0"/>
              </a:rPr>
              <a:t>in your office who is </a:t>
            </a:r>
            <a:r>
              <a:rPr kumimoji="0" lang="en-US" sz="2400" b="0" i="0" u="none" strike="noStrike" cap="none" normalizeH="0" baseline="0" dirty="0">
                <a:ln>
                  <a:noFill/>
                </a:ln>
                <a:solidFill>
                  <a:schemeClr val="tx1"/>
                </a:solidFill>
                <a:latin typeface="Times New Roman" panose="02020603050405020304" pitchFamily="18" charset="0"/>
                <a:ea typeface="Calibri" pitchFamily="34" charset="0"/>
                <a:cs typeface="Times New Roman" panose="02020603050405020304" pitchFamily="18" charset="0"/>
              </a:rPr>
              <a:t>designated to submit Critical </a:t>
            </a:r>
            <a:r>
              <a:rPr lang="en-US" sz="2400" dirty="0">
                <a:latin typeface="Times New Roman" panose="02020603050405020304" pitchFamily="18" charset="0"/>
                <a:ea typeface="Calibri" pitchFamily="34" charset="0"/>
                <a:cs typeface="Times New Roman" panose="02020603050405020304" pitchFamily="18" charset="0"/>
              </a:rPr>
              <a:t>I</a:t>
            </a:r>
            <a:r>
              <a:rPr kumimoji="0" lang="en-US" sz="2400" b="0" i="0" u="none" strike="noStrike" cap="none" normalizeH="0" baseline="0" dirty="0">
                <a:ln>
                  <a:noFill/>
                </a:ln>
                <a:solidFill>
                  <a:schemeClr val="tx1"/>
                </a:solidFill>
                <a:latin typeface="Times New Roman" panose="02020603050405020304" pitchFamily="18" charset="0"/>
                <a:ea typeface="Calibri" pitchFamily="34" charset="0"/>
                <a:cs typeface="Times New Roman" panose="02020603050405020304" pitchFamily="18" charset="0"/>
              </a:rPr>
              <a:t>ncident </a:t>
            </a:r>
            <a:r>
              <a:rPr lang="en-US" sz="2400" dirty="0">
                <a:latin typeface="Times New Roman" panose="02020603050405020304" pitchFamily="18" charset="0"/>
                <a:ea typeface="Calibri" pitchFamily="34" charset="0"/>
                <a:cs typeface="Times New Roman" panose="02020603050405020304" pitchFamily="18" charset="0"/>
              </a:rPr>
              <a:t>R</a:t>
            </a:r>
            <a:r>
              <a:rPr kumimoji="0" lang="en-US" sz="2400" b="0" i="0" u="none" strike="noStrike" cap="none" normalizeH="0" baseline="0" dirty="0">
                <a:ln>
                  <a:noFill/>
                </a:ln>
                <a:solidFill>
                  <a:schemeClr val="tx1"/>
                </a:solidFill>
                <a:latin typeface="Times New Roman" panose="02020603050405020304" pitchFamily="18" charset="0"/>
                <a:ea typeface="Calibri" pitchFamily="34" charset="0"/>
                <a:cs typeface="Times New Roman" panose="02020603050405020304" pitchFamily="18" charset="0"/>
              </a:rPr>
              <a:t>eports</a:t>
            </a:r>
            <a:r>
              <a:rPr lang="en-US" sz="2400" dirty="0">
                <a:latin typeface="Times New Roman" panose="02020603050405020304" pitchFamily="18" charset="0"/>
                <a:ea typeface="Calibri" pitchFamily="34" charset="0"/>
                <a:cs typeface="Times New Roman" panose="02020603050405020304" pitchFamily="18" charset="0"/>
              </a:rPr>
              <a:t> must have an active username and password to log in.</a:t>
            </a:r>
            <a:br>
              <a:rPr lang="en-US" sz="2400" dirty="0">
                <a:latin typeface="Times New Roman" panose="02020603050405020304" pitchFamily="18" charset="0"/>
                <a:ea typeface="Calibri" pitchFamily="34" charset="0"/>
                <a:cs typeface="Times New Roman" panose="02020603050405020304" pitchFamily="18" charset="0"/>
              </a:rPr>
            </a:br>
            <a:br>
              <a:rPr lang="en-US" sz="2400" dirty="0">
                <a:latin typeface="Times New Roman" panose="02020603050405020304" pitchFamily="18" charset="0"/>
                <a:ea typeface="Calibri" pitchFamily="34" charset="0"/>
                <a:cs typeface="Times New Roman" panose="02020603050405020304" pitchFamily="18" charset="0"/>
              </a:rPr>
            </a:br>
            <a:endParaRPr kumimoji="0" lang="en-US" sz="2400" i="0" u="sng" strike="noStrike" cap="none" normalizeH="0" baseline="0" dirty="0">
              <a:ln>
                <a:noFill/>
              </a:ln>
              <a:solidFill>
                <a:schemeClr val="accent6">
                  <a:lumMod val="60000"/>
                  <a:lumOff val="40000"/>
                </a:schemeClr>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333"/>
          <a:stretch/>
        </p:blipFill>
        <p:spPr bwMode="auto">
          <a:xfrm>
            <a:off x="640592" y="1600857"/>
            <a:ext cx="6567416" cy="2429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533400" y="228600"/>
            <a:ext cx="3886200" cy="923330"/>
          </a:xfrm>
          <a:prstGeom prst="rect">
            <a:avLst/>
          </a:prstGeom>
          <a:noFill/>
        </p:spPr>
        <p:txBody>
          <a:bodyPr wrap="squar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Log In</a:t>
            </a:r>
          </a:p>
        </p:txBody>
      </p:sp>
      <p:sp>
        <p:nvSpPr>
          <p:cNvPr id="5" name="TextBox 4">
            <a:extLst>
              <a:ext uri="{FF2B5EF4-FFF2-40B4-BE49-F238E27FC236}">
                <a16:creationId xmlns:a16="http://schemas.microsoft.com/office/drawing/2014/main" id="{5838837F-55DD-4969-B052-42ACEF5DBF8F}"/>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44</a:t>
            </a:r>
          </a:p>
        </p:txBody>
      </p:sp>
    </p:spTree>
    <p:extLst>
      <p:ext uri="{BB962C8B-B14F-4D97-AF65-F5344CB8AC3E}">
        <p14:creationId xmlns:p14="http://schemas.microsoft.com/office/powerpoint/2010/main" val="1377750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813" y="1140273"/>
            <a:ext cx="77724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Menu Bar</a:t>
            </a:r>
            <a:r>
              <a:rPr lang="en-US" sz="240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used to navigate through the HSD Portal</a:t>
            </a:r>
          </a:p>
        </p:txBody>
      </p:sp>
      <p:pic>
        <p:nvPicPr>
          <p:cNvPr id="2049" name="Picture 1" descr="Skip Navigation Li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987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2935"/>
          <a:stretch/>
        </p:blipFill>
        <p:spPr bwMode="auto">
          <a:xfrm>
            <a:off x="281625" y="1813100"/>
            <a:ext cx="8024186" cy="149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43525" y="3690906"/>
            <a:ext cx="8765293" cy="104637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7" name="Picture 5"/>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570202" y="5063721"/>
            <a:ext cx="4864009" cy="5810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90813" y="216943"/>
            <a:ext cx="2973891" cy="923330"/>
          </a:xfrm>
          <a:prstGeom prst="rect">
            <a:avLst/>
          </a:prstGeom>
          <a:noFill/>
        </p:spPr>
        <p:txBody>
          <a:bodyPr wrap="non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Menu Bar</a:t>
            </a:r>
          </a:p>
        </p:txBody>
      </p:sp>
      <p:sp>
        <p:nvSpPr>
          <p:cNvPr id="10" name="TextBox 9">
            <a:extLst>
              <a:ext uri="{FF2B5EF4-FFF2-40B4-BE49-F238E27FC236}">
                <a16:creationId xmlns:a16="http://schemas.microsoft.com/office/drawing/2014/main" id="{A773FDF8-76AA-4453-BD77-64487D6B8905}"/>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45</a:t>
            </a:r>
          </a:p>
        </p:txBody>
      </p:sp>
      <p:pic>
        <p:nvPicPr>
          <p:cNvPr id="2" name="Picture 1"/>
          <p:cNvPicPr>
            <a:picLocks noChangeAspect="1"/>
          </p:cNvPicPr>
          <p:nvPr/>
        </p:nvPicPr>
        <p:blipFill>
          <a:blip r:embed="rId7"/>
          <a:stretch>
            <a:fillRect/>
          </a:stretch>
        </p:blipFill>
        <p:spPr>
          <a:xfrm>
            <a:off x="281625" y="1665708"/>
            <a:ext cx="8024186" cy="1511508"/>
          </a:xfrm>
          <a:prstGeom prst="rect">
            <a:avLst/>
          </a:prstGeom>
        </p:spPr>
      </p:pic>
      <p:sp>
        <p:nvSpPr>
          <p:cNvPr id="3" name="Down Arrow 2"/>
          <p:cNvSpPr/>
          <p:nvPr/>
        </p:nvSpPr>
        <p:spPr>
          <a:xfrm>
            <a:off x="1778095" y="3029824"/>
            <a:ext cx="914400" cy="86129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8"/>
          <a:stretch>
            <a:fillRect/>
          </a:stretch>
        </p:blipFill>
        <p:spPr>
          <a:xfrm>
            <a:off x="7263054" y="4887057"/>
            <a:ext cx="1200318" cy="1790780"/>
          </a:xfrm>
          <a:prstGeom prst="rect">
            <a:avLst/>
          </a:prstGeom>
        </p:spPr>
      </p:pic>
    </p:spTree>
    <p:extLst>
      <p:ext uri="{BB962C8B-B14F-4D97-AF65-F5344CB8AC3E}">
        <p14:creationId xmlns:p14="http://schemas.microsoft.com/office/powerpoint/2010/main" val="43942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71474" y="2470884"/>
            <a:ext cx="4818052" cy="3880377"/>
          </a:xfrm>
          <a:prstGeom prst="rect">
            <a:avLst/>
          </a:prstGeom>
          <a:ln w="57150">
            <a:solidFill>
              <a:schemeClr val="tx1"/>
            </a:solidFill>
          </a:ln>
        </p:spPr>
      </p:pic>
      <p:sp>
        <p:nvSpPr>
          <p:cNvPr id="5" name="TextBox 4"/>
          <p:cNvSpPr txBox="1"/>
          <p:nvPr/>
        </p:nvSpPr>
        <p:spPr>
          <a:xfrm>
            <a:off x="218146" y="2470884"/>
            <a:ext cx="2853328" cy="2323713"/>
          </a:xfrm>
          <a:prstGeom prst="rect">
            <a:avLst/>
          </a:prstGeom>
          <a:noFill/>
        </p:spPr>
        <p:txBody>
          <a:bodyPr wrap="square" rtlCol="0">
            <a:spAutoFit/>
          </a:bodyPr>
          <a:lstStyle/>
          <a:p>
            <a:pPr>
              <a:lnSpc>
                <a:spcPts val="2880"/>
              </a:lnSpc>
            </a:pPr>
            <a:r>
              <a:rPr lang="en-US" sz="2400" dirty="0">
                <a:latin typeface="Times New Roman" panose="02020603050405020304" pitchFamily="18" charset="0"/>
                <a:cs typeface="Times New Roman" panose="02020603050405020304" pitchFamily="18" charset="0"/>
              </a:rPr>
              <a:t>Click on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Critical Incident Reporting Form on the Menu Bar to access the online form</a:t>
            </a:r>
            <a:r>
              <a:rPr lang="en-US" sz="3000" dirty="0">
                <a:latin typeface="Arial" panose="020B0604020202020204" pitchFamily="34" charset="0"/>
                <a:cs typeface="Arial" panose="020B0604020202020204" pitchFamily="34" charset="0"/>
              </a:rPr>
              <a:t>.</a:t>
            </a:r>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8966" r="41088" b="6579"/>
          <a:stretch/>
        </p:blipFill>
        <p:spPr bwMode="auto">
          <a:xfrm>
            <a:off x="76200" y="1066712"/>
            <a:ext cx="8551991" cy="8203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187134"/>
            <a:ext cx="373550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rot="19405305">
            <a:off x="3781136" y="1575229"/>
            <a:ext cx="446879" cy="1073784"/>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 name="TextBox 1"/>
          <p:cNvSpPr txBox="1"/>
          <p:nvPr/>
        </p:nvSpPr>
        <p:spPr>
          <a:xfrm>
            <a:off x="315043" y="178653"/>
            <a:ext cx="5493812" cy="923330"/>
          </a:xfrm>
          <a:prstGeom prst="rect">
            <a:avLst/>
          </a:prstGeom>
          <a:noFill/>
        </p:spPr>
        <p:txBody>
          <a:bodyPr wrap="non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CI Reporting Form</a:t>
            </a:r>
          </a:p>
        </p:txBody>
      </p:sp>
      <p:sp>
        <p:nvSpPr>
          <p:cNvPr id="8" name="TextBox 7">
            <a:extLst>
              <a:ext uri="{FF2B5EF4-FFF2-40B4-BE49-F238E27FC236}">
                <a16:creationId xmlns:a16="http://schemas.microsoft.com/office/drawing/2014/main" id="{E3D8102C-5D7B-4C58-82CF-215BA3F1B7C9}"/>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46</a:t>
            </a:r>
          </a:p>
        </p:txBody>
      </p:sp>
    </p:spTree>
    <p:extLst>
      <p:ext uri="{BB962C8B-B14F-4D97-AF65-F5344CB8AC3E}">
        <p14:creationId xmlns:p14="http://schemas.microsoft.com/office/powerpoint/2010/main" val="1677275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81600"/>
            <a:ext cx="7543800"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result will be a listing of Critical Incidents submitted that can be sorted by various factors including name, incident type, date, and more</a:t>
            </a:r>
            <a:r>
              <a:rPr lang="en-US" sz="2400" dirty="0">
                <a:latin typeface="Arial" panose="020B0604020202020204" pitchFamily="34" charset="0"/>
                <a:cs typeface="Arial" panose="020B0604020202020204" pitchFamily="34" charset="0"/>
              </a:rPr>
              <a:t>.  </a:t>
            </a:r>
          </a:p>
        </p:txBody>
      </p:sp>
      <p:sp>
        <p:nvSpPr>
          <p:cNvPr id="6" name="TextBox 5"/>
          <p:cNvSpPr txBox="1"/>
          <p:nvPr/>
        </p:nvSpPr>
        <p:spPr>
          <a:xfrm>
            <a:off x="7375" y="1165027"/>
            <a:ext cx="748353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To get a list of Critical Incident reports submitted by you or your agency click on List CI Reports on the menu bar.</a:t>
            </a:r>
          </a:p>
        </p:txBody>
      </p:sp>
      <p:grpSp>
        <p:nvGrpSpPr>
          <p:cNvPr id="3" name="Group 2"/>
          <p:cNvGrpSpPr/>
          <p:nvPr/>
        </p:nvGrpSpPr>
        <p:grpSpPr>
          <a:xfrm>
            <a:off x="76200" y="2237743"/>
            <a:ext cx="8551991" cy="820385"/>
            <a:chOff x="445693" y="1620672"/>
            <a:chExt cx="8551991" cy="820385"/>
          </a:xfrm>
        </p:grpSpPr>
        <p:pic>
          <p:nvPicPr>
            <p:cNvPr id="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8966" r="41088" b="6579"/>
            <a:stretch/>
          </p:blipFill>
          <p:spPr bwMode="auto">
            <a:xfrm>
              <a:off x="445693" y="1620672"/>
              <a:ext cx="8551991" cy="8203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766154"/>
              <a:ext cx="1981200" cy="52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90"/>
          <a:stretch/>
        </p:blipFill>
        <p:spPr bwMode="auto">
          <a:xfrm>
            <a:off x="70089" y="3733800"/>
            <a:ext cx="8784703" cy="9721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4952682" y="2952142"/>
            <a:ext cx="1090449" cy="887645"/>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 name="TextBox 4"/>
          <p:cNvSpPr txBox="1"/>
          <p:nvPr/>
        </p:nvSpPr>
        <p:spPr>
          <a:xfrm>
            <a:off x="7375" y="239509"/>
            <a:ext cx="4455066" cy="923330"/>
          </a:xfrm>
          <a:prstGeom prst="rect">
            <a:avLst/>
          </a:prstGeom>
          <a:noFill/>
        </p:spPr>
        <p:txBody>
          <a:bodyPr wrap="non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List CI Reports</a:t>
            </a:r>
          </a:p>
        </p:txBody>
      </p:sp>
      <p:sp>
        <p:nvSpPr>
          <p:cNvPr id="10" name="TextBox 9">
            <a:extLst>
              <a:ext uri="{FF2B5EF4-FFF2-40B4-BE49-F238E27FC236}">
                <a16:creationId xmlns:a16="http://schemas.microsoft.com/office/drawing/2014/main" id="{0023A8B9-3214-4D0F-A4C3-D69D73FB139A}"/>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47</a:t>
            </a:r>
          </a:p>
        </p:txBody>
      </p:sp>
    </p:spTree>
    <p:extLst>
      <p:ext uri="{BB962C8B-B14F-4D97-AF65-F5344CB8AC3E}">
        <p14:creationId xmlns:p14="http://schemas.microsoft.com/office/powerpoint/2010/main" val="1417103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3907856" y="1461664"/>
            <a:ext cx="4886624" cy="5023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40165" y="1682041"/>
            <a:ext cx="3305150" cy="44012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To view an existing Critical Incident, click on Ad-Hoc Reporting on the menu bar. Specifically, this allows the user to:</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Search for a specific Incident using Consumer and or Incident Information</a:t>
            </a:r>
            <a:r>
              <a:rPr lang="en-US" sz="2000"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endParaRPr lang="en-US" sz="2000" dirty="0">
              <a:latin typeface="Arial" panose="020B0604020202020204" pitchFamily="34" charset="0"/>
              <a:cs typeface="Arial" panose="020B0604020202020204" pitchFamily="34" charset="0"/>
            </a:endParaRPr>
          </a:p>
        </p:txBody>
      </p:sp>
      <p:pic>
        <p:nvPicPr>
          <p:cNvPr id="1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8966" r="41088" b="6579"/>
          <a:stretch/>
        </p:blipFill>
        <p:spPr bwMode="auto">
          <a:xfrm>
            <a:off x="467835" y="777895"/>
            <a:ext cx="8551991" cy="8203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8278" y="959487"/>
            <a:ext cx="229609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6">
            <a:duotone>
              <a:prstClr val="black"/>
              <a:schemeClr val="tx2">
                <a:tint val="45000"/>
                <a:satMod val="400000"/>
              </a:schemeClr>
            </a:duotone>
            <a:extLst>
              <a:ext uri="{28A0092B-C50C-407E-A947-70E740481C1C}">
                <a14:useLocalDpi xmlns:a14="http://schemas.microsoft.com/office/drawing/2010/main" val="0"/>
              </a:ext>
            </a:extLst>
          </a:blip>
          <a:srcRect l="10704" r="13935" b="2181"/>
          <a:stretch/>
        </p:blipFill>
        <p:spPr bwMode="auto">
          <a:xfrm>
            <a:off x="1387877" y="6273346"/>
            <a:ext cx="3565123" cy="6020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wn Arrow 11"/>
          <p:cNvSpPr/>
          <p:nvPr/>
        </p:nvSpPr>
        <p:spPr>
          <a:xfrm>
            <a:off x="8026399" y="2329303"/>
            <a:ext cx="427387" cy="889979"/>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16" name="Down Arrow 15"/>
          <p:cNvSpPr/>
          <p:nvPr/>
        </p:nvSpPr>
        <p:spPr>
          <a:xfrm rot="3194358">
            <a:off x="5337422" y="3253930"/>
            <a:ext cx="446145" cy="844105"/>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7" name="Down Arrow 16"/>
          <p:cNvSpPr/>
          <p:nvPr/>
        </p:nvSpPr>
        <p:spPr>
          <a:xfrm rot="3005421">
            <a:off x="5575365" y="3902510"/>
            <a:ext cx="446145" cy="844105"/>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9" name="Down Arrow 18"/>
          <p:cNvSpPr/>
          <p:nvPr/>
        </p:nvSpPr>
        <p:spPr>
          <a:xfrm rot="3005421">
            <a:off x="4987614" y="5271519"/>
            <a:ext cx="446145" cy="844105"/>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 name="TextBox 1"/>
          <p:cNvSpPr txBox="1"/>
          <p:nvPr/>
        </p:nvSpPr>
        <p:spPr>
          <a:xfrm>
            <a:off x="201335" y="11765"/>
            <a:ext cx="5359159" cy="923330"/>
          </a:xfrm>
          <a:prstGeom prst="rect">
            <a:avLst/>
          </a:prstGeom>
          <a:noFill/>
        </p:spPr>
        <p:txBody>
          <a:bodyPr wrap="non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Ad-Hoc Reporting</a:t>
            </a:r>
          </a:p>
        </p:txBody>
      </p:sp>
      <p:sp>
        <p:nvSpPr>
          <p:cNvPr id="14" name="TextBox 13">
            <a:extLst>
              <a:ext uri="{FF2B5EF4-FFF2-40B4-BE49-F238E27FC236}">
                <a16:creationId xmlns:a16="http://schemas.microsoft.com/office/drawing/2014/main" id="{A478425B-B4E6-47F5-8A4E-37466D6034F3}"/>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48</a:t>
            </a:r>
          </a:p>
        </p:txBody>
      </p:sp>
    </p:spTree>
    <p:extLst>
      <p:ext uri="{BB962C8B-B14F-4D97-AF65-F5344CB8AC3E}">
        <p14:creationId xmlns:p14="http://schemas.microsoft.com/office/powerpoint/2010/main" val="6873097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4267200"/>
            <a:ext cx="6781800" cy="1138773"/>
          </a:xfrm>
          <a:prstGeom prst="rect">
            <a:avLst/>
          </a:prstGeom>
          <a:noFill/>
        </p:spPr>
        <p:txBody>
          <a:bodyPr wrap="square" rtlCol="0">
            <a:spAutoFit/>
          </a:bodyPr>
          <a:lstStyle/>
          <a:p>
            <a:endParaRPr lang="en-US" sz="2000" dirty="0">
              <a:latin typeface="Arial" panose="020B0604020202020204" pitchFamily="34" charset="0"/>
              <a:cs typeface="Arial" panose="020B0604020202020204" pitchFamily="34" charset="0"/>
            </a:endParaRPr>
          </a:p>
          <a:p>
            <a:r>
              <a:rPr lang="en-US" sz="2400" dirty="0">
                <a:latin typeface="Times New Roman" panose="02020603050405020304" pitchFamily="18" charset="0"/>
                <a:cs typeface="Times New Roman" panose="02020603050405020304" pitchFamily="18" charset="0"/>
              </a:rPr>
              <a:t>The “Centennial Care CIR Document” is located under Documentation on the dropdown menu above.</a:t>
            </a:r>
          </a:p>
        </p:txBody>
      </p:sp>
      <p:pic>
        <p:nvPicPr>
          <p:cNvPr id="5" name="Picture 4">
            <a:extLst>
              <a:ext uri="{FF2B5EF4-FFF2-40B4-BE49-F238E27FC236}">
                <a16:creationId xmlns:a16="http://schemas.microsoft.com/office/drawing/2014/main" id="{F1F9A553-091B-4308-8287-20D5D9BC8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82" y="1588693"/>
            <a:ext cx="9277211" cy="2241743"/>
          </a:xfrm>
          <a:prstGeom prst="rect">
            <a:avLst/>
          </a:prstGeom>
        </p:spPr>
      </p:pic>
      <p:sp>
        <p:nvSpPr>
          <p:cNvPr id="2" name="TextBox 1">
            <a:extLst>
              <a:ext uri="{FF2B5EF4-FFF2-40B4-BE49-F238E27FC236}">
                <a16:creationId xmlns:a16="http://schemas.microsoft.com/office/drawing/2014/main" id="{72B76157-8861-490D-BB7D-4A33EA7462FC}"/>
              </a:ext>
            </a:extLst>
          </p:cNvPr>
          <p:cNvSpPr txBox="1"/>
          <p:nvPr/>
        </p:nvSpPr>
        <p:spPr>
          <a:xfrm>
            <a:off x="76200" y="228599"/>
            <a:ext cx="3031599" cy="923330"/>
          </a:xfrm>
          <a:prstGeom prst="rect">
            <a:avLst/>
          </a:prstGeom>
          <a:noFill/>
        </p:spPr>
        <p:txBody>
          <a:bodyPr wrap="non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Resources</a:t>
            </a:r>
          </a:p>
        </p:txBody>
      </p:sp>
      <p:sp>
        <p:nvSpPr>
          <p:cNvPr id="7" name="TextBox 6">
            <a:extLst>
              <a:ext uri="{FF2B5EF4-FFF2-40B4-BE49-F238E27FC236}">
                <a16:creationId xmlns:a16="http://schemas.microsoft.com/office/drawing/2014/main" id="{0910A379-F55D-4A48-BBA0-F4879F87D17F}"/>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49</a:t>
            </a:r>
          </a:p>
        </p:txBody>
      </p:sp>
    </p:spTree>
    <p:extLst>
      <p:ext uri="{BB962C8B-B14F-4D97-AF65-F5344CB8AC3E}">
        <p14:creationId xmlns:p14="http://schemas.microsoft.com/office/powerpoint/2010/main" val="287387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0"/>
            <a:ext cx="5205271" cy="923330"/>
          </a:xfrm>
          <a:prstGeom prst="rect">
            <a:avLst/>
          </a:prstGeom>
        </p:spPr>
        <p:txBody>
          <a:bodyPr wrap="none">
            <a:spAutoFit/>
          </a:bodyPr>
          <a:lstStyle/>
          <a:p>
            <a:r>
              <a:rPr lang="en-US" sz="5400" dirty="0">
                <a:solidFill>
                  <a:srgbClr val="92D050"/>
                </a:solidFill>
                <a:latin typeface="Times New Roman" panose="02020603050405020304" pitchFamily="18" charset="0"/>
                <a:cs typeface="Times New Roman" panose="02020603050405020304" pitchFamily="18" charset="0"/>
              </a:rPr>
              <a:t>Basic Information</a:t>
            </a:r>
          </a:p>
        </p:txBody>
      </p:sp>
      <p:sp>
        <p:nvSpPr>
          <p:cNvPr id="3" name="Rectangle 2"/>
          <p:cNvSpPr/>
          <p:nvPr/>
        </p:nvSpPr>
        <p:spPr>
          <a:xfrm>
            <a:off x="152400" y="923330"/>
            <a:ext cx="7086600" cy="6740307"/>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Staff must receive initial and ongoing training to be competent to respond to, report and document incidents in a timely and accurate manner.</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Recipients, legal representatives, and guardians must be made aware of and have available incident reporting processes.</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agency is responsible to train all staff who work with Centennial Care members on the Critical Incident reporting requirements.</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 adults and children receiving Centennial Care services should be able to enjoy a quality of life that is free of abuse, neglect and exploitation.</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686800" y="6488668"/>
            <a:ext cx="4572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190859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8965" y="1447800"/>
            <a:ext cx="8153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latin typeface="Times New Roman" panose="02020603050405020304" pitchFamily="18" charset="0"/>
                <a:ea typeface="Times New Roman" panose="02020603050405020304" pitchFamily="18" charset="0"/>
                <a:cs typeface="Times New Roman" panose="02020603050405020304" pitchFamily="18" charset="0"/>
              </a:rPr>
              <a:t>HSD CI Reporting Portal Web Address: </a:t>
            </a:r>
            <a:r>
              <a:rPr kumimoji="0" lang="en-US" sz="2400" b="1" i="0" u="sng" strike="noStrike" cap="none" normalizeH="0" baseline="0" dirty="0">
                <a:ln>
                  <a:noFill/>
                </a:ln>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https://criticalincident.hsd.state.nm.us</a:t>
            </a:r>
            <a:endParaRPr kumimoji="0" lang="en-US" sz="2400" b="1" i="0" u="sng" strike="noStrike" cap="none" normalizeH="0" baseline="0" dirty="0">
              <a:ln>
                <a:noFill/>
              </a:ln>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spcBef>
                <a:spcPct val="0"/>
              </a:spcBef>
              <a:spcAft>
                <a:spcPct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NM Medicaid Portal Web Address: </a:t>
            </a:r>
            <a:br>
              <a:rPr lang="en-U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u="sng" dirty="0">
                <a:solidFill>
                  <a:srgbClr val="92D050"/>
                </a:solidFill>
                <a:latin typeface="Times New Roman" panose="02020603050405020304" pitchFamily="18" charset="0"/>
                <a:ea typeface="Times New Roman" panose="02020603050405020304" pitchFamily="18" charset="0"/>
                <a:cs typeface="Times New Roman" panose="02020603050405020304" pitchFamily="18" charset="0"/>
              </a:rPr>
              <a:t>https://nmmedicaid.portal.conduent.com/static/index.htm </a:t>
            </a:r>
            <a:br>
              <a:rPr lang="en-US" sz="2400" b="1" u="sng"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HSD Contact E-Mail Address: </a:t>
            </a:r>
            <a:br>
              <a:rPr lang="en-US" sz="2400" b="1" dirty="0">
                <a:latin typeface="Times New Roman" panose="02020603050405020304" pitchFamily="18" charset="0"/>
                <a:ea typeface="Times New Roman" panose="02020603050405020304" pitchFamily="18" charset="0"/>
                <a:cs typeface="Times New Roman" panose="02020603050405020304" pitchFamily="18" charset="0"/>
              </a:rPr>
            </a:br>
            <a:r>
              <a:rPr lang="en-US" sz="2400" b="1" u="sng"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4"/>
              </a:rPr>
              <a:t>HSD-QB-CIR@state.nm.us</a:t>
            </a:r>
            <a:endParaRPr lang="en-US" sz="2400" b="1" u="sng"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spcBef>
                <a:spcPct val="0"/>
              </a:spcBef>
              <a:spcAft>
                <a:spcPct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Purpose of HSD E-Mail?</a:t>
            </a:r>
          </a:p>
          <a:p>
            <a:pPr marL="971550" lvl="1" indent="-514350" fontAlgn="base">
              <a:spcBef>
                <a:spcPct val="0"/>
              </a:spcBef>
              <a:spcAft>
                <a:spcPct val="0"/>
              </a:spcAft>
              <a:buFont typeface="+mj-lt"/>
              <a:buAutoNum type="arabicPeriod"/>
            </a:pPr>
            <a:r>
              <a:rPr lang="en-US" sz="2400" dirty="0">
                <a:latin typeface="Times New Roman" panose="02020603050405020304" pitchFamily="18" charset="0"/>
                <a:cs typeface="Times New Roman" panose="02020603050405020304" pitchFamily="18" charset="0"/>
              </a:rPr>
              <a:t>Request new user access.</a:t>
            </a:r>
          </a:p>
          <a:p>
            <a:pPr marL="971550" lvl="1" indent="-514350" fontAlgn="base">
              <a:spcBef>
                <a:spcPct val="0"/>
              </a:spcBef>
              <a:spcAft>
                <a:spcPct val="0"/>
              </a:spcAft>
              <a:buFont typeface="+mj-lt"/>
              <a:buAutoNum type="arabicPeriod"/>
            </a:pPr>
            <a:r>
              <a:rPr lang="en-US" sz="2400" dirty="0">
                <a:latin typeface="Times New Roman" panose="02020603050405020304" pitchFamily="18" charset="0"/>
                <a:cs typeface="Times New Roman" panose="02020603050405020304" pitchFamily="18" charset="0"/>
              </a:rPr>
              <a:t>Assistance with usernames and passwords.</a:t>
            </a:r>
          </a:p>
          <a:p>
            <a:pPr marL="971550" lvl="1" indent="-514350" fontAlgn="base">
              <a:spcBef>
                <a:spcPct val="0"/>
              </a:spcBef>
              <a:spcAft>
                <a:spcPct val="0"/>
              </a:spcAft>
              <a:buFont typeface="+mj-lt"/>
              <a:buAutoNum type="arabicPeriod"/>
            </a:pPr>
            <a:r>
              <a:rPr lang="en-US" sz="2400" dirty="0">
                <a:latin typeface="Times New Roman" panose="02020603050405020304" pitchFamily="18" charset="0"/>
                <a:cs typeface="Times New Roman" panose="02020603050405020304" pitchFamily="18" charset="0"/>
              </a:rPr>
              <a:t>Notify HSD of any employee with Portal access who is no longer associated with organization.</a:t>
            </a:r>
          </a:p>
          <a:p>
            <a:pPr marL="971550" lvl="1" indent="-514350" fontAlgn="base">
              <a:spcBef>
                <a:spcPct val="0"/>
              </a:spcBef>
              <a:spcAft>
                <a:spcPct val="0"/>
              </a:spcAft>
              <a:buFont typeface="+mj-lt"/>
              <a:buAutoNum type="arabicPeriod"/>
            </a:pPr>
            <a:r>
              <a:rPr lang="en-US" sz="2400" dirty="0">
                <a:latin typeface="Times New Roman" panose="02020603050405020304" pitchFamily="18" charset="0"/>
                <a:cs typeface="Times New Roman" panose="02020603050405020304" pitchFamily="18" charset="0"/>
              </a:rPr>
              <a:t>Report Portal technical issues.</a:t>
            </a:r>
          </a:p>
        </p:txBody>
      </p:sp>
      <p:pic>
        <p:nvPicPr>
          <p:cNvPr id="4" name="Picture 3"/>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1261" t="15368" r="12521" b="10083"/>
          <a:stretch/>
        </p:blipFill>
        <p:spPr>
          <a:xfrm>
            <a:off x="5334000" y="750055"/>
            <a:ext cx="1927412" cy="1878910"/>
          </a:xfrm>
          <a:prstGeom prst="rect">
            <a:avLst/>
          </a:prstGeom>
        </p:spPr>
      </p:pic>
      <p:sp>
        <p:nvSpPr>
          <p:cNvPr id="5" name="TextBox 4"/>
          <p:cNvSpPr txBox="1"/>
          <p:nvPr/>
        </p:nvSpPr>
        <p:spPr>
          <a:xfrm>
            <a:off x="381000" y="251339"/>
            <a:ext cx="6248400" cy="923330"/>
          </a:xfrm>
          <a:prstGeom prst="rect">
            <a:avLst/>
          </a:prstGeom>
          <a:noFill/>
        </p:spPr>
        <p:txBody>
          <a:bodyPr wrap="squar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Websites &amp; Email</a:t>
            </a:r>
          </a:p>
        </p:txBody>
      </p:sp>
      <p:sp>
        <p:nvSpPr>
          <p:cNvPr id="6" name="TextBox 5">
            <a:extLst>
              <a:ext uri="{FF2B5EF4-FFF2-40B4-BE49-F238E27FC236}">
                <a16:creationId xmlns:a16="http://schemas.microsoft.com/office/drawing/2014/main" id="{D42A2C1F-167A-447B-A1E2-677EBF469637}"/>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50</a:t>
            </a:r>
          </a:p>
        </p:txBody>
      </p:sp>
    </p:spTree>
    <p:extLst>
      <p:ext uri="{BB962C8B-B14F-4D97-AF65-F5344CB8AC3E}">
        <p14:creationId xmlns:p14="http://schemas.microsoft.com/office/powerpoint/2010/main" val="752435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a:extLst>
              <a:ext uri="{FF2B5EF4-FFF2-40B4-BE49-F238E27FC236}">
                <a16:creationId xmlns:a16="http://schemas.microsoft.com/office/drawing/2014/main" id="{FFFBBCAE-573A-4FCE-A1D9-F12F461098AE}"/>
              </a:ext>
            </a:extLst>
          </p:cNvPr>
          <p:cNvPicPr>
            <a:picLocks noChangeAspect="1"/>
          </p:cNvPicPr>
          <p:nvPr/>
        </p:nvPicPr>
        <p:blipFill rotWithShape="1">
          <a:blip r:embed="rId3">
            <a:extLst>
              <a:ext uri="{28A0092B-C50C-407E-A947-70E740481C1C}">
                <a14:useLocalDpi xmlns:a14="http://schemas.microsoft.com/office/drawing/2010/main" val="0"/>
              </a:ext>
            </a:extLst>
          </a:blip>
          <a:srcRect l="40977" r="4356"/>
          <a:stretch/>
        </p:blipFill>
        <p:spPr>
          <a:xfrm>
            <a:off x="20" y="10"/>
            <a:ext cx="9143980" cy="6857990"/>
          </a:xfrm>
          <a:prstGeom prst="rect">
            <a:avLst/>
          </a:prstGeom>
        </p:spPr>
      </p:pic>
      <p:sp>
        <p:nvSpPr>
          <p:cNvPr id="22" name="Isosceles Triangle 21">
            <a:extLst>
              <a:ext uri="{FF2B5EF4-FFF2-40B4-BE49-F238E27FC236}">
                <a16:creationId xmlns:a16="http://schemas.microsoft.com/office/drawing/2014/main" id="{3167F201-EA3A-41F3-8305-5985A44A9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Parallelogram 23">
            <a:extLst>
              <a:ext uri="{FF2B5EF4-FFF2-40B4-BE49-F238E27FC236}">
                <a16:creationId xmlns:a16="http://schemas.microsoft.com/office/drawing/2014/main" id="{FFD44D11-B1C5-420A-9591-370DC8BAA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3405" y="0"/>
            <a:ext cx="5486400" cy="6858000"/>
          </a:xfrm>
          <a:prstGeom prst="parallelogram">
            <a:avLst>
              <a:gd name="adj" fmla="val 14937"/>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9FF46BC6-C78D-47E7-87CF-A1DD38B02B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E3C958F-F320-49F4-9AB7-FD2F51A77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1C4DC544-6AEA-484E-A978-32384E2F9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A1F1470C-B594-449D-A8CD-EB7BC156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B809F8B1-FE88-427F-98C6-1B8CFED8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2050D290-680D-48D7-9488-498F59E54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E8C81616-E276-41D8-92C5-1C891FE99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86BBDB21-2BF1-4C2F-A790-19FBC789C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E78FF87C-9F4A-4F75-998D-3ECB6543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3775219" y="4473629"/>
            <a:ext cx="3427352" cy="2369131"/>
          </a:xfrm>
        </p:spPr>
        <p:txBody>
          <a:bodyPr vert="horz" lIns="91440" tIns="45720" rIns="91440" bIns="45720" rtlCol="0" anchor="b">
            <a:normAutofit/>
          </a:bodyPr>
          <a:lstStyle/>
          <a:p>
            <a:pPr>
              <a:lnSpc>
                <a:spcPct val="90000"/>
              </a:lnSpc>
            </a:pPr>
            <a:r>
              <a:rPr lang="en-US" sz="5400" dirty="0">
                <a:latin typeface="Times New Roman" panose="02020603050405020304" pitchFamily="18" charset="0"/>
                <a:cs typeface="Times New Roman" panose="02020603050405020304" pitchFamily="18" charset="0"/>
              </a:rPr>
              <a:t>Questions &amp; Discussion</a:t>
            </a:r>
          </a:p>
        </p:txBody>
      </p:sp>
      <p:sp>
        <p:nvSpPr>
          <p:cNvPr id="27" name="TextBox 26">
            <a:extLst>
              <a:ext uri="{FF2B5EF4-FFF2-40B4-BE49-F238E27FC236}">
                <a16:creationId xmlns:a16="http://schemas.microsoft.com/office/drawing/2014/main" id="{F31D8D4E-25C2-4648-8742-71E3734FE1A9}"/>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51</a:t>
            </a:r>
          </a:p>
        </p:txBody>
      </p:sp>
    </p:spTree>
    <p:extLst>
      <p:ext uri="{BB962C8B-B14F-4D97-AF65-F5344CB8AC3E}">
        <p14:creationId xmlns:p14="http://schemas.microsoft.com/office/powerpoint/2010/main" val="1408001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 name="Picture 2">
            <a:extLst>
              <a:ext uri="{FF2B5EF4-FFF2-40B4-BE49-F238E27FC236}">
                <a16:creationId xmlns:a16="http://schemas.microsoft.com/office/drawing/2014/main" id="{3C638DD3-2993-4A68-A622-603F868C29DD}"/>
              </a:ext>
            </a:extLst>
          </p:cNvPr>
          <p:cNvPicPr>
            <a:picLocks noChangeAspect="1"/>
          </p:cNvPicPr>
          <p:nvPr/>
        </p:nvPicPr>
        <p:blipFill rotWithShape="1">
          <a:blip r:embed="rId3">
            <a:extLst>
              <a:ext uri="{28A0092B-C50C-407E-A947-70E740481C1C}">
                <a14:useLocalDpi xmlns:a14="http://schemas.microsoft.com/office/drawing/2010/main" val="0"/>
              </a:ext>
            </a:extLst>
          </a:blip>
          <a:srcRect l="10836" r="2526"/>
          <a:stretch/>
        </p:blipFill>
        <p:spPr>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515888" y="2496866"/>
            <a:ext cx="3265427" cy="2369093"/>
          </a:xfrm>
          <a:prstGeom prst="rect">
            <a:avLst/>
          </a:prstGeom>
        </p:spPr>
        <p:txBody>
          <a:bodyPr vert="horz" lIns="91440" tIns="45720" rIns="91440" bIns="45720" rtlCol="0" anchor="b">
            <a:noAutofit/>
          </a:bodyPr>
          <a:lstStyle/>
          <a:p>
            <a:pPr defTabSz="457200">
              <a:lnSpc>
                <a:spcPct val="90000"/>
              </a:lnSpc>
              <a:spcBef>
                <a:spcPct val="0"/>
              </a:spcBef>
              <a:spcAft>
                <a:spcPts val="600"/>
              </a:spcAft>
            </a:pPr>
            <a:r>
              <a:rPr lang="en-US" sz="5400" dirty="0">
                <a:solidFill>
                  <a:schemeClr val="accent1"/>
                </a:solidFill>
                <a:latin typeface="Times New Roman" panose="02020603050405020304" pitchFamily="18" charset="0"/>
                <a:ea typeface="+mj-ea"/>
                <a:cs typeface="Times New Roman" panose="02020603050405020304" pitchFamily="18" charset="0"/>
              </a:rPr>
              <a:t>Submitting a Critical Incident Report</a:t>
            </a:r>
          </a:p>
        </p:txBody>
      </p:sp>
      <p:sp>
        <p:nvSpPr>
          <p:cNvPr id="24" name="TextBox 23">
            <a:extLst>
              <a:ext uri="{FF2B5EF4-FFF2-40B4-BE49-F238E27FC236}">
                <a16:creationId xmlns:a16="http://schemas.microsoft.com/office/drawing/2014/main" id="{A19A4D76-12BE-403B-BA14-7FB277E175DA}"/>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52</a:t>
            </a:r>
          </a:p>
        </p:txBody>
      </p:sp>
    </p:spTree>
    <p:extLst>
      <p:ext uri="{BB962C8B-B14F-4D97-AF65-F5344CB8AC3E}">
        <p14:creationId xmlns:p14="http://schemas.microsoft.com/office/powerpoint/2010/main" val="904685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9A806B-BCF1-49E0-ABE9-ED2D81848654}"/>
              </a:ext>
            </a:extLst>
          </p:cNvPr>
          <p:cNvSpPr txBox="1"/>
          <p:nvPr/>
        </p:nvSpPr>
        <p:spPr>
          <a:xfrm>
            <a:off x="429126" y="76200"/>
            <a:ext cx="4628190" cy="923330"/>
          </a:xfrm>
          <a:prstGeom prst="rect">
            <a:avLst/>
          </a:prstGeom>
          <a:noFill/>
        </p:spPr>
        <p:txBody>
          <a:bodyPr wrap="non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Reporting Form</a:t>
            </a:r>
          </a:p>
        </p:txBody>
      </p:sp>
      <p:sp>
        <p:nvSpPr>
          <p:cNvPr id="4" name="TextBox 3">
            <a:extLst>
              <a:ext uri="{FF2B5EF4-FFF2-40B4-BE49-F238E27FC236}">
                <a16:creationId xmlns:a16="http://schemas.microsoft.com/office/drawing/2014/main" id="{E6B87A61-DB89-4615-BE87-AFDA0699F9C0}"/>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53</a:t>
            </a:r>
          </a:p>
        </p:txBody>
      </p:sp>
      <p:pic>
        <p:nvPicPr>
          <p:cNvPr id="3" name="Picture 2"/>
          <p:cNvPicPr>
            <a:picLocks noChangeAspect="1"/>
          </p:cNvPicPr>
          <p:nvPr/>
        </p:nvPicPr>
        <p:blipFill>
          <a:blip r:embed="rId3"/>
          <a:stretch>
            <a:fillRect/>
          </a:stretch>
        </p:blipFill>
        <p:spPr>
          <a:xfrm>
            <a:off x="685800" y="1170671"/>
            <a:ext cx="5821400" cy="5314552"/>
          </a:xfrm>
          <a:prstGeom prst="rect">
            <a:avLst/>
          </a:prstGeom>
          <a:ln>
            <a:solidFill>
              <a:schemeClr val="tx1"/>
            </a:solidFill>
          </a:ln>
        </p:spPr>
      </p:pic>
    </p:spTree>
    <p:extLst>
      <p:ext uri="{BB962C8B-B14F-4D97-AF65-F5344CB8AC3E}">
        <p14:creationId xmlns:p14="http://schemas.microsoft.com/office/powerpoint/2010/main" val="4095092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533C5-19B6-4DAC-96EC-7D26E598A1E9}"/>
              </a:ext>
            </a:extLst>
          </p:cNvPr>
          <p:cNvSpPr>
            <a:spLocks noGrp="1"/>
          </p:cNvSpPr>
          <p:nvPr>
            <p:ph type="title"/>
          </p:nvPr>
        </p:nvSpPr>
        <p:spPr>
          <a:xfrm>
            <a:off x="-76200" y="304800"/>
            <a:ext cx="8648700" cy="990600"/>
          </a:xfrm>
        </p:spPr>
        <p:txBody>
          <a:bodyPr>
            <a:noAutofit/>
          </a:bodyPr>
          <a:lstStyle/>
          <a:p>
            <a:r>
              <a:rPr lang="en-US" sz="4800" dirty="0">
                <a:solidFill>
                  <a:srgbClr val="92D050"/>
                </a:solidFill>
                <a:latin typeface="Times New Roman" panose="02020603050405020304" pitchFamily="18" charset="0"/>
                <a:cs typeface="Times New Roman" panose="02020603050405020304" pitchFamily="18" charset="0"/>
              </a:rPr>
              <a:t>Section 1-Member </a:t>
            </a:r>
            <a:r>
              <a:rPr lang="en-US" sz="5400" dirty="0">
                <a:solidFill>
                  <a:srgbClr val="92D050"/>
                </a:solidFill>
                <a:latin typeface="Times New Roman" panose="02020603050405020304" pitchFamily="18" charset="0"/>
                <a:cs typeface="Times New Roman" panose="02020603050405020304" pitchFamily="18" charset="0"/>
              </a:rPr>
              <a:t>Information</a:t>
            </a:r>
          </a:p>
        </p:txBody>
      </p:sp>
      <p:pic>
        <p:nvPicPr>
          <p:cNvPr id="5" name="Content Placeholder 4">
            <a:extLst>
              <a:ext uri="{FF2B5EF4-FFF2-40B4-BE49-F238E27FC236}">
                <a16:creationId xmlns:a16="http://schemas.microsoft.com/office/drawing/2014/main" id="{9D573BED-784C-4ACB-AE42-1DF6EE4381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306286"/>
            <a:ext cx="7848600" cy="5410200"/>
          </a:xfrm>
        </p:spPr>
      </p:pic>
      <p:sp>
        <p:nvSpPr>
          <p:cNvPr id="4" name="TextBox 3">
            <a:extLst>
              <a:ext uri="{FF2B5EF4-FFF2-40B4-BE49-F238E27FC236}">
                <a16:creationId xmlns:a16="http://schemas.microsoft.com/office/drawing/2014/main" id="{E50C32F5-94AD-4515-A460-26DB986DB452}"/>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54</a:t>
            </a:r>
          </a:p>
        </p:txBody>
      </p:sp>
    </p:spTree>
    <p:extLst>
      <p:ext uri="{BB962C8B-B14F-4D97-AF65-F5344CB8AC3E}">
        <p14:creationId xmlns:p14="http://schemas.microsoft.com/office/powerpoint/2010/main" val="3720048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84FB8-6F4E-45CD-AD25-A94F63B8DADD}"/>
              </a:ext>
            </a:extLst>
          </p:cNvPr>
          <p:cNvSpPr>
            <a:spLocks noGrp="1"/>
          </p:cNvSpPr>
          <p:nvPr>
            <p:ph type="title"/>
          </p:nvPr>
        </p:nvSpPr>
        <p:spPr>
          <a:xfrm>
            <a:off x="381000" y="228600"/>
            <a:ext cx="7315201" cy="2438400"/>
          </a:xfrm>
        </p:spPr>
        <p:txBody>
          <a:bodyPr>
            <a:noAutofit/>
          </a:bodyPr>
          <a:lstStyle/>
          <a:p>
            <a:r>
              <a:rPr lang="en-US" sz="5400" dirty="0">
                <a:solidFill>
                  <a:srgbClr val="92D050"/>
                </a:solidFill>
                <a:latin typeface="Times New Roman" panose="02020603050405020304" pitchFamily="18" charset="0"/>
                <a:cs typeface="Times New Roman" panose="02020603050405020304" pitchFamily="18" charset="0"/>
              </a:rPr>
              <a:t>Section 2-Agency/Eligibility Information</a:t>
            </a:r>
          </a:p>
        </p:txBody>
      </p:sp>
      <p:pic>
        <p:nvPicPr>
          <p:cNvPr id="4" name="Content Placeholder 3">
            <a:extLst>
              <a:ext uri="{FF2B5EF4-FFF2-40B4-BE49-F238E27FC236}">
                <a16:creationId xmlns:a16="http://schemas.microsoft.com/office/drawing/2014/main" id="{4AEF53AB-38EC-4172-AF24-23A8F206D85B}"/>
              </a:ext>
            </a:extLst>
          </p:cNvPr>
          <p:cNvPicPr>
            <a:picLocks noGrp="1" noChangeAspect="1"/>
          </p:cNvPicPr>
          <p:nvPr>
            <p:ph idx="1"/>
          </p:nvPr>
        </p:nvPicPr>
        <p:blipFill>
          <a:blip r:embed="rId3"/>
          <a:stretch>
            <a:fillRect/>
          </a:stretch>
        </p:blipFill>
        <p:spPr>
          <a:xfrm>
            <a:off x="228600" y="2971800"/>
            <a:ext cx="7315200" cy="2971800"/>
          </a:xfrm>
          <a:prstGeom prst="rect">
            <a:avLst/>
          </a:prstGeom>
        </p:spPr>
      </p:pic>
      <p:sp>
        <p:nvSpPr>
          <p:cNvPr id="5" name="TextBox 4">
            <a:extLst>
              <a:ext uri="{FF2B5EF4-FFF2-40B4-BE49-F238E27FC236}">
                <a16:creationId xmlns:a16="http://schemas.microsoft.com/office/drawing/2014/main" id="{35AEC7E4-6358-4646-8D5D-684C930266D2}"/>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55</a:t>
            </a:r>
          </a:p>
        </p:txBody>
      </p:sp>
    </p:spTree>
    <p:extLst>
      <p:ext uri="{BB962C8B-B14F-4D97-AF65-F5344CB8AC3E}">
        <p14:creationId xmlns:p14="http://schemas.microsoft.com/office/powerpoint/2010/main" val="102607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F8AD-7150-4762-9877-FE7D2C7614AA}"/>
              </a:ext>
            </a:extLst>
          </p:cNvPr>
          <p:cNvSpPr>
            <a:spLocks noGrp="1"/>
          </p:cNvSpPr>
          <p:nvPr>
            <p:ph type="title"/>
          </p:nvPr>
        </p:nvSpPr>
        <p:spPr>
          <a:xfrm>
            <a:off x="228600" y="152400"/>
            <a:ext cx="6347713" cy="1320800"/>
          </a:xfrm>
        </p:spPr>
        <p:txBody>
          <a:bodyPr>
            <a:normAutofit/>
          </a:bodyPr>
          <a:lstStyle/>
          <a:p>
            <a:r>
              <a:rPr lang="en-US" sz="5400" dirty="0">
                <a:solidFill>
                  <a:srgbClr val="92D050"/>
                </a:solidFill>
                <a:latin typeface="Times New Roman" panose="02020603050405020304" pitchFamily="18" charset="0"/>
                <a:cs typeface="Times New Roman" panose="02020603050405020304" pitchFamily="18" charset="0"/>
              </a:rPr>
              <a:t>Section 3-Incident</a:t>
            </a:r>
          </a:p>
        </p:txBody>
      </p:sp>
      <p:sp>
        <p:nvSpPr>
          <p:cNvPr id="5" name="TextBox 4">
            <a:extLst>
              <a:ext uri="{FF2B5EF4-FFF2-40B4-BE49-F238E27FC236}">
                <a16:creationId xmlns:a16="http://schemas.microsoft.com/office/drawing/2014/main" id="{E06E8B73-5255-4E21-A8FD-3857F30A69DB}"/>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56</a:t>
            </a:r>
          </a:p>
        </p:txBody>
      </p:sp>
      <p:pic>
        <p:nvPicPr>
          <p:cNvPr id="8" name="Content Placeholder 7"/>
          <p:cNvPicPr>
            <a:picLocks noGrp="1" noChangeAspect="1"/>
          </p:cNvPicPr>
          <p:nvPr>
            <p:ph idx="1"/>
          </p:nvPr>
        </p:nvPicPr>
        <p:blipFill>
          <a:blip r:embed="rId3"/>
          <a:stretch>
            <a:fillRect/>
          </a:stretch>
        </p:blipFill>
        <p:spPr>
          <a:xfrm>
            <a:off x="609600" y="1066800"/>
            <a:ext cx="7050476" cy="5486400"/>
          </a:xfrm>
          <a:prstGeom prst="rect">
            <a:avLst/>
          </a:prstGeom>
        </p:spPr>
      </p:pic>
    </p:spTree>
    <p:extLst>
      <p:ext uri="{BB962C8B-B14F-4D97-AF65-F5344CB8AC3E}">
        <p14:creationId xmlns:p14="http://schemas.microsoft.com/office/powerpoint/2010/main" val="483753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5" y="1443214"/>
            <a:ext cx="8382000" cy="1208023"/>
          </a:xfrm>
          <a:prstGeom prst="rect">
            <a:avLst/>
          </a:prstGeom>
          <a:solidFill>
            <a:schemeClr val="bg1"/>
          </a:solidFill>
        </p:spPr>
        <p:txBody>
          <a:bodyPr wrap="square">
            <a:spAutoFit/>
          </a:bodyPr>
          <a:lstStyle/>
          <a:p>
            <a:pPr>
              <a:lnSpc>
                <a:spcPts val="2880"/>
              </a:lnSpc>
            </a:pPr>
            <a:r>
              <a:rPr lang="en-US" sz="2400" dirty="0">
                <a:latin typeface="Times New Roman" panose="02020603050405020304" pitchFamily="18" charset="0"/>
                <a:cs typeface="Times New Roman" panose="02020603050405020304" pitchFamily="18" charset="0"/>
              </a:rPr>
              <a:t>When the data entry is complete select the button </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Submit Report</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one time only and wait … (please do not select this button more than once). Once you select the button there is no going back.</a:t>
            </a:r>
            <a:r>
              <a:rPr lang="en-US" sz="2400" dirty="0">
                <a:solidFill>
                  <a:srgbClr val="FFFF00"/>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BBD3A3D-F6F3-4F7F-B8DA-6BFC57F295A9}"/>
              </a:ext>
            </a:extLst>
          </p:cNvPr>
          <p:cNvSpPr txBox="1"/>
          <p:nvPr/>
        </p:nvSpPr>
        <p:spPr>
          <a:xfrm>
            <a:off x="13242" y="177009"/>
            <a:ext cx="6400800" cy="923330"/>
          </a:xfrm>
          <a:prstGeom prst="rect">
            <a:avLst/>
          </a:prstGeom>
          <a:noFill/>
        </p:spPr>
        <p:txBody>
          <a:bodyPr wrap="squar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Submission</a:t>
            </a:r>
          </a:p>
        </p:txBody>
      </p:sp>
      <p:sp>
        <p:nvSpPr>
          <p:cNvPr id="7" name="TextBox 6">
            <a:extLst>
              <a:ext uri="{FF2B5EF4-FFF2-40B4-BE49-F238E27FC236}">
                <a16:creationId xmlns:a16="http://schemas.microsoft.com/office/drawing/2014/main" id="{E6645DBE-1752-49D9-BC9B-F52A3D3D9375}"/>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57</a:t>
            </a:r>
          </a:p>
        </p:txBody>
      </p:sp>
      <p:pic>
        <p:nvPicPr>
          <p:cNvPr id="6" name="Picture 5"/>
          <p:cNvPicPr>
            <a:picLocks noChangeAspect="1"/>
          </p:cNvPicPr>
          <p:nvPr/>
        </p:nvPicPr>
        <p:blipFill>
          <a:blip r:embed="rId3"/>
          <a:stretch>
            <a:fillRect/>
          </a:stretch>
        </p:blipFill>
        <p:spPr>
          <a:xfrm>
            <a:off x="533400" y="2994112"/>
            <a:ext cx="6629400" cy="2686403"/>
          </a:xfrm>
          <a:prstGeom prst="rect">
            <a:avLst/>
          </a:prstGeom>
        </p:spPr>
      </p:pic>
      <p:sp>
        <p:nvSpPr>
          <p:cNvPr id="8" name="Rectangle 7"/>
          <p:cNvSpPr/>
          <p:nvPr/>
        </p:nvSpPr>
        <p:spPr>
          <a:xfrm>
            <a:off x="1143000" y="4800600"/>
            <a:ext cx="5410200" cy="457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0741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17342"/>
            <a:ext cx="8397922"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“Diary Entry” is a free-text field that is used to enter more information, indicate a correction to the data entry or MCOs to enter updates on the case, etc.  </a:t>
            </a:r>
          </a:p>
        </p:txBody>
      </p:sp>
      <p:sp>
        <p:nvSpPr>
          <p:cNvPr id="6" name="Rectangle 5"/>
          <p:cNvSpPr/>
          <p:nvPr/>
        </p:nvSpPr>
        <p:spPr>
          <a:xfrm>
            <a:off x="1023582" y="2333685"/>
            <a:ext cx="7907740" cy="2308324"/>
          </a:xfrm>
          <a:prstGeom prst="rect">
            <a:avLst/>
          </a:prstGeom>
        </p:spPr>
        <p:txBody>
          <a:bodyPr wrap="square">
            <a:spAutoFit/>
          </a:bodyPr>
          <a:lstStyle/>
          <a:p>
            <a:pPr lvl="0"/>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6CC41A3-030A-436A-903E-95C9811064A6}"/>
              </a:ext>
            </a:extLst>
          </p:cNvPr>
          <p:cNvSpPr txBox="1"/>
          <p:nvPr/>
        </p:nvSpPr>
        <p:spPr>
          <a:xfrm>
            <a:off x="81170" y="185841"/>
            <a:ext cx="5105400" cy="923330"/>
          </a:xfrm>
          <a:prstGeom prst="rect">
            <a:avLst/>
          </a:prstGeom>
          <a:noFill/>
        </p:spPr>
        <p:txBody>
          <a:bodyPr wrap="squar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Diary Entries</a:t>
            </a:r>
          </a:p>
        </p:txBody>
      </p:sp>
      <p:sp>
        <p:nvSpPr>
          <p:cNvPr id="8" name="TextBox 7">
            <a:extLst>
              <a:ext uri="{FF2B5EF4-FFF2-40B4-BE49-F238E27FC236}">
                <a16:creationId xmlns:a16="http://schemas.microsoft.com/office/drawing/2014/main" id="{2366D5E8-092C-48CB-8FF8-06419031A145}"/>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58</a:t>
            </a:r>
          </a:p>
        </p:txBody>
      </p:sp>
      <p:pic>
        <p:nvPicPr>
          <p:cNvPr id="3" name="Picture 2"/>
          <p:cNvPicPr>
            <a:picLocks noChangeAspect="1"/>
          </p:cNvPicPr>
          <p:nvPr/>
        </p:nvPicPr>
        <p:blipFill>
          <a:blip r:embed="rId3"/>
          <a:stretch>
            <a:fillRect/>
          </a:stretch>
        </p:blipFill>
        <p:spPr>
          <a:xfrm>
            <a:off x="228600" y="3534014"/>
            <a:ext cx="7249133" cy="1562318"/>
          </a:xfrm>
          <a:prstGeom prst="rect">
            <a:avLst/>
          </a:prstGeom>
        </p:spPr>
      </p:pic>
    </p:spTree>
    <p:extLst>
      <p:ext uri="{BB962C8B-B14F-4D97-AF65-F5344CB8AC3E}">
        <p14:creationId xmlns:p14="http://schemas.microsoft.com/office/powerpoint/2010/main" val="1683355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3" name="Straight Connector 112">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5"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Isosceles Triangle 116">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0"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Isosceles Triangle 120">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Isosceles Triangle 121">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a:extLst>
              <a:ext uri="{FF2B5EF4-FFF2-40B4-BE49-F238E27FC236}">
                <a16:creationId xmlns:a16="http://schemas.microsoft.com/office/drawing/2014/main" id="{4DDC5F9C-A5BC-454D-BC08-96752DC0346D}"/>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5710" r="53138" b="1"/>
          <a:stretch/>
        </p:blipFill>
        <p:spPr>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124" name="Straight Connector 123">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8"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0"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2"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4"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6"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8"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7200" y="2240219"/>
            <a:ext cx="3262992" cy="2369093"/>
          </a:xfrm>
        </p:spPr>
        <p:txBody>
          <a:bodyPr vert="horz" lIns="91440" tIns="45720" rIns="91440" bIns="45720" rtlCol="0" anchor="b">
            <a:noAutofit/>
          </a:bodyPr>
          <a:lstStyle/>
          <a:p>
            <a:r>
              <a:rPr lang="en-US" sz="5400" dirty="0">
                <a:latin typeface="Times New Roman" panose="02020603050405020304" pitchFamily="18" charset="0"/>
                <a:cs typeface="Times New Roman" panose="02020603050405020304" pitchFamily="18" charset="0"/>
              </a:rPr>
              <a:t>Questions &amp; Discussion</a:t>
            </a:r>
          </a:p>
        </p:txBody>
      </p:sp>
      <p:sp>
        <p:nvSpPr>
          <p:cNvPr id="24" name="TextBox 23">
            <a:extLst>
              <a:ext uri="{FF2B5EF4-FFF2-40B4-BE49-F238E27FC236}">
                <a16:creationId xmlns:a16="http://schemas.microsoft.com/office/drawing/2014/main" id="{1D8A6D4C-D708-4D7B-9856-93A04F60DEDA}"/>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59</a:t>
            </a:r>
          </a:p>
        </p:txBody>
      </p:sp>
    </p:spTree>
    <p:extLst>
      <p:ext uri="{BB962C8B-B14F-4D97-AF65-F5344CB8AC3E}">
        <p14:creationId xmlns:p14="http://schemas.microsoft.com/office/powerpoint/2010/main" val="154923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295400"/>
            <a:ext cx="7467600" cy="5278048"/>
          </a:xfrm>
          <a:prstGeom prst="rect">
            <a:avLst/>
          </a:prstGeom>
        </p:spPr>
        <p:txBody>
          <a:bodyPr wrap="square">
            <a:spAutoFit/>
          </a:bodyPr>
          <a:lstStyle/>
          <a:p>
            <a:pPr>
              <a:lnSpc>
                <a:spcPts val="2880"/>
              </a:lnSpc>
            </a:pPr>
            <a:r>
              <a:rPr lang="en-US" sz="2400" dirty="0">
                <a:latin typeface="Times New Roman" panose="02020603050405020304" pitchFamily="18" charset="0"/>
                <a:cs typeface="Times New Roman" panose="02020603050405020304" pitchFamily="18" charset="0"/>
              </a:rPr>
              <a:t>ANE: 	    Abuse, Neglect and Exploitation</a:t>
            </a:r>
          </a:p>
          <a:p>
            <a:pPr>
              <a:lnSpc>
                <a:spcPts val="2880"/>
              </a:lnSpc>
            </a:pPr>
            <a:r>
              <a:rPr lang="en-US" sz="2400" dirty="0">
                <a:latin typeface="Times New Roman" panose="02020603050405020304" pitchFamily="18" charset="0"/>
                <a:cs typeface="Times New Roman" panose="02020603050405020304" pitchFamily="18" charset="0"/>
              </a:rPr>
              <a:t>APS: 	    Adult Protective Services</a:t>
            </a:r>
          </a:p>
          <a:p>
            <a:pPr>
              <a:lnSpc>
                <a:spcPts val="2880"/>
              </a:lnSpc>
            </a:pPr>
            <a:r>
              <a:rPr lang="en-US" sz="2400" dirty="0">
                <a:latin typeface="Times New Roman" panose="02020603050405020304" pitchFamily="18" charset="0"/>
                <a:cs typeface="Times New Roman" panose="02020603050405020304" pitchFamily="18" charset="0"/>
              </a:rPr>
              <a:t>BHSD:    Behavioral Health Services Division</a:t>
            </a:r>
          </a:p>
          <a:p>
            <a:pPr>
              <a:lnSpc>
                <a:spcPts val="2880"/>
              </a:lnSpc>
            </a:pPr>
            <a:r>
              <a:rPr lang="en-US" sz="2400" dirty="0">
                <a:latin typeface="Times New Roman" panose="02020603050405020304" pitchFamily="18" charset="0"/>
                <a:cs typeface="Times New Roman" panose="02020603050405020304" pitchFamily="18" charset="0"/>
              </a:rPr>
              <a:t>CIR: 	    Critical Incident Report</a:t>
            </a:r>
          </a:p>
          <a:p>
            <a:pPr>
              <a:lnSpc>
                <a:spcPts val="2880"/>
              </a:lnSpc>
            </a:pPr>
            <a:r>
              <a:rPr lang="en-US" sz="2400" dirty="0">
                <a:latin typeface="Times New Roman" panose="02020603050405020304" pitchFamily="18" charset="0"/>
                <a:cs typeface="Times New Roman" panose="02020603050405020304" pitchFamily="18" charset="0"/>
              </a:rPr>
              <a:t>COE: 	    Category of Eligibility (Located in the Medicaid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Portal and listed on the HSD Portal)</a:t>
            </a:r>
          </a:p>
          <a:p>
            <a:pPr>
              <a:lnSpc>
                <a:spcPts val="2880"/>
              </a:lnSpc>
            </a:pPr>
            <a:r>
              <a:rPr lang="en-US" sz="2400" dirty="0">
                <a:latin typeface="Times New Roman" panose="02020603050405020304" pitchFamily="18" charset="0"/>
                <a:cs typeface="Times New Roman" panose="02020603050405020304" pitchFamily="18" charset="0"/>
              </a:rPr>
              <a:t>CPS: 	    Child Protective Services</a:t>
            </a:r>
          </a:p>
          <a:p>
            <a:pPr>
              <a:lnSpc>
                <a:spcPts val="2880"/>
              </a:lnSpc>
            </a:pPr>
            <a:r>
              <a:rPr lang="en-US" sz="2400" dirty="0">
                <a:latin typeface="Times New Roman" panose="02020603050405020304" pitchFamily="18" charset="0"/>
                <a:cs typeface="Times New Roman" panose="02020603050405020304" pitchFamily="18" charset="0"/>
              </a:rPr>
              <a:t>ED/ER:   Emergency Department or</a:t>
            </a:r>
          </a:p>
          <a:p>
            <a:pPr>
              <a:lnSpc>
                <a:spcPts val="2880"/>
              </a:lnSpc>
            </a:pPr>
            <a:r>
              <a:rPr lang="en-US" sz="2400" dirty="0">
                <a:latin typeface="Times New Roman" panose="02020603050405020304" pitchFamily="18" charset="0"/>
                <a:cs typeface="Times New Roman" panose="02020603050405020304" pitchFamily="18" charset="0"/>
              </a:rPr>
              <a:t>	    Emergency Room</a:t>
            </a:r>
          </a:p>
          <a:p>
            <a:pPr>
              <a:lnSpc>
                <a:spcPts val="2880"/>
              </a:lnSpc>
            </a:pPr>
            <a:r>
              <a:rPr lang="en-US" sz="2400" dirty="0">
                <a:latin typeface="Times New Roman" panose="02020603050405020304" pitchFamily="18" charset="0"/>
                <a:cs typeface="Times New Roman" panose="02020603050405020304" pitchFamily="18" charset="0"/>
              </a:rPr>
              <a:t>HSD: 	    Human Services Division</a:t>
            </a:r>
          </a:p>
          <a:p>
            <a:pPr>
              <a:lnSpc>
                <a:spcPts val="2880"/>
              </a:lnSpc>
            </a:pPr>
            <a:r>
              <a:rPr lang="en-US" sz="2400" dirty="0">
                <a:latin typeface="Times New Roman" panose="02020603050405020304" pitchFamily="18" charset="0"/>
                <a:cs typeface="Times New Roman" panose="02020603050405020304" pitchFamily="18" charset="0"/>
              </a:rPr>
              <a:t>MAD:	    Medicaid Assistance Division</a:t>
            </a:r>
          </a:p>
          <a:p>
            <a:pPr>
              <a:lnSpc>
                <a:spcPts val="2880"/>
              </a:lnSpc>
            </a:pPr>
            <a:r>
              <a:rPr lang="en-US" sz="2400" dirty="0">
                <a:latin typeface="Times New Roman" panose="02020603050405020304" pitchFamily="18" charset="0"/>
                <a:cs typeface="Times New Roman" panose="02020603050405020304" pitchFamily="18" charset="0"/>
              </a:rPr>
              <a:t>MCO: 	    Managed Care Organization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NFLOC:  Nursing Facility Level of Care</a:t>
            </a:r>
          </a:p>
          <a:p>
            <a:pPr>
              <a:lnSpc>
                <a:spcPts val="2880"/>
              </a:lnSpc>
            </a:pPr>
            <a:r>
              <a:rPr lang="en-US" sz="2400" dirty="0">
                <a:latin typeface="Times New Roman" panose="02020603050405020304" pitchFamily="18" charset="0"/>
                <a:cs typeface="Times New Roman" panose="02020603050405020304" pitchFamily="18" charset="0"/>
              </a:rPr>
              <a:t>QB:         Quality Bureau at MAD</a:t>
            </a:r>
          </a:p>
        </p:txBody>
      </p:sp>
      <p:sp>
        <p:nvSpPr>
          <p:cNvPr id="2" name="TextBox 1"/>
          <p:cNvSpPr txBox="1"/>
          <p:nvPr/>
        </p:nvSpPr>
        <p:spPr>
          <a:xfrm>
            <a:off x="131506" y="228600"/>
            <a:ext cx="7814187" cy="879793"/>
          </a:xfrm>
          <a:prstGeom prst="rect">
            <a:avLst/>
          </a:prstGeom>
          <a:noFill/>
        </p:spPr>
        <p:txBody>
          <a:bodyPr wrap="square" rtlCol="0">
            <a:spAutoFit/>
          </a:bodyPr>
          <a:lstStyle/>
          <a:p>
            <a:pPr>
              <a:lnSpc>
                <a:spcPts val="6480"/>
              </a:lnSpc>
            </a:pPr>
            <a:r>
              <a:rPr lang="en-US" sz="5400" dirty="0">
                <a:solidFill>
                  <a:srgbClr val="92D050"/>
                </a:solidFill>
                <a:latin typeface="Times New Roman" panose="02020603050405020304" pitchFamily="18" charset="0"/>
                <a:cs typeface="Times New Roman" panose="02020603050405020304" pitchFamily="18" charset="0"/>
              </a:rPr>
              <a:t>Acronyms</a:t>
            </a:r>
          </a:p>
        </p:txBody>
      </p:sp>
      <p:sp>
        <p:nvSpPr>
          <p:cNvPr id="5" name="TextBox 4"/>
          <p:cNvSpPr txBox="1"/>
          <p:nvPr/>
        </p:nvSpPr>
        <p:spPr>
          <a:xfrm>
            <a:off x="8610600" y="6406488"/>
            <a:ext cx="51162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17942307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3" name="Straight Connector 1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a:extLst>
              <a:ext uri="{FF2B5EF4-FFF2-40B4-BE49-F238E27FC236}">
                <a16:creationId xmlns:a16="http://schemas.microsoft.com/office/drawing/2014/main" id="{697BD09A-623B-4BF9-B8F5-6586E994B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150" y="994372"/>
            <a:ext cx="5718872" cy="3257585"/>
          </a:xfrm>
          <a:prstGeom prst="rect">
            <a:avLst/>
          </a:prstGeom>
        </p:spPr>
      </p:pic>
      <p:sp>
        <p:nvSpPr>
          <p:cNvPr id="2" name="Title 1"/>
          <p:cNvSpPr>
            <a:spLocks noGrp="1"/>
          </p:cNvSpPr>
          <p:nvPr>
            <p:ph type="title"/>
          </p:nvPr>
        </p:nvSpPr>
        <p:spPr>
          <a:xfrm>
            <a:off x="833655" y="4571999"/>
            <a:ext cx="6481546" cy="1087656"/>
          </a:xfrm>
        </p:spPr>
        <p:txBody>
          <a:bodyPr vert="horz" lIns="91440" tIns="45720" rIns="91440" bIns="45720" rtlCol="0" anchor="b">
            <a:noAutofit/>
          </a:bodyPr>
          <a:lstStyle/>
          <a:p>
            <a:r>
              <a:rPr lang="en-US" sz="5400" kern="1200" dirty="0">
                <a:solidFill>
                  <a:schemeClr val="accent1"/>
                </a:solidFill>
                <a:latin typeface="Times New Roman" panose="02020603050405020304" pitchFamily="18" charset="0"/>
                <a:cs typeface="Times New Roman" panose="02020603050405020304" pitchFamily="18" charset="0"/>
              </a:rPr>
              <a:t>Online Demonstration</a:t>
            </a:r>
          </a:p>
        </p:txBody>
      </p:sp>
      <p:sp>
        <p:nvSpPr>
          <p:cNvPr id="23" name="TextBox 22">
            <a:extLst>
              <a:ext uri="{FF2B5EF4-FFF2-40B4-BE49-F238E27FC236}">
                <a16:creationId xmlns:a16="http://schemas.microsoft.com/office/drawing/2014/main" id="{D8053FE1-1600-4641-A9C5-B235143EE38A}"/>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60</a:t>
            </a:r>
          </a:p>
        </p:txBody>
      </p:sp>
      <p:sp>
        <p:nvSpPr>
          <p:cNvPr id="3" name="Rectangle 2">
            <a:extLst>
              <a:ext uri="{FF2B5EF4-FFF2-40B4-BE49-F238E27FC236}">
                <a16:creationId xmlns:a16="http://schemas.microsoft.com/office/drawing/2014/main" id="{BBCA616C-8E62-4A5F-9348-30A2BF51D4B2}"/>
              </a:ext>
            </a:extLst>
          </p:cNvPr>
          <p:cNvSpPr/>
          <p:nvPr/>
        </p:nvSpPr>
        <p:spPr>
          <a:xfrm>
            <a:off x="503027" y="6163147"/>
            <a:ext cx="5333575" cy="461665"/>
          </a:xfrm>
          <a:prstGeom prst="rect">
            <a:avLst/>
          </a:prstGeom>
        </p:spPr>
        <p:txBody>
          <a:bodyPr wrap="square">
            <a:spAutoFit/>
          </a:bodyPr>
          <a:lstStyle/>
          <a:p>
            <a:pPr lvl="0" fontAlgn="base">
              <a:spcBef>
                <a:spcPct val="0"/>
              </a:spcBef>
              <a:spcAft>
                <a:spcPct val="0"/>
              </a:spcAft>
            </a:pPr>
            <a:r>
              <a:rPr lang="en-US"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4"/>
              </a:rPr>
              <a:t>https://criticalincident.hsd.state.nm.us</a:t>
            </a:r>
            <a:endParaRPr lang="en-US"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537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57400"/>
            <a:ext cx="4038600" cy="3733800"/>
          </a:xfrm>
        </p:spPr>
        <p:txBody>
          <a:bodyPr>
            <a:noAutofit/>
          </a:bodyPr>
          <a:lstStyle/>
          <a:p>
            <a:pPr>
              <a:lnSpc>
                <a:spcPct val="200000"/>
              </a:lnSpc>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Submit the Report</a:t>
            </a:r>
          </a:p>
          <a:p>
            <a:pPr>
              <a:lnSpc>
                <a:spcPct val="200000"/>
              </a:lnSpc>
              <a:spcBef>
                <a:spcPts val="0"/>
              </a:spcBef>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 Accurate</a:t>
            </a:r>
          </a:p>
          <a:p>
            <a:pPr>
              <a:lnSpc>
                <a:spcPct val="200000"/>
              </a:lnSpc>
              <a:spcBef>
                <a:spcPts val="0"/>
              </a:spcBef>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 Comprehensive</a:t>
            </a:r>
          </a:p>
          <a:p>
            <a:pPr>
              <a:lnSpc>
                <a:spcPct val="200000"/>
              </a:lnSpc>
              <a:spcBef>
                <a:spcPts val="0"/>
              </a:spcBef>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Just the Facts</a:t>
            </a:r>
          </a:p>
          <a:p>
            <a:pPr>
              <a:lnSpc>
                <a:spcPct val="200000"/>
              </a:lnSpc>
              <a:spcBef>
                <a:spcPts val="0"/>
              </a:spcBef>
              <a:buClrTx/>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0" indent="0">
              <a:lnSpc>
                <a:spcPct val="200000"/>
              </a:lnSpc>
              <a:spcBef>
                <a:spcPts val="0"/>
              </a:spcBef>
              <a:buClrTx/>
              <a:buNone/>
            </a:pP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br>
              <a:rPr lang="en-US" dirty="0">
                <a:latin typeface="Arial" panose="020B0604020202020204" pitchFamily="34" charset="0"/>
              </a:rPr>
            </a:br>
            <a:r>
              <a:rPr lang="en-US" b="1" dirty="0">
                <a:latin typeface="Arial" panose="020B0604020202020204" pitchFamily="34" charset="0"/>
              </a:rPr>
              <a:t> </a:t>
            </a:r>
          </a:p>
          <a:p>
            <a:endParaRPr lang="en-US" sz="2200" b="1" dirty="0">
              <a:latin typeface="Arial" panose="020B0604020202020204" pitchFamily="34" charset="0"/>
            </a:endParaRPr>
          </a:p>
        </p:txBody>
      </p:sp>
      <p:sp>
        <p:nvSpPr>
          <p:cNvPr id="6" name="Title 1"/>
          <p:cNvSpPr txBox="1">
            <a:spLocks/>
          </p:cNvSpPr>
          <p:nvPr/>
        </p:nvSpPr>
        <p:spPr>
          <a:xfrm>
            <a:off x="228600" y="228600"/>
            <a:ext cx="7912290" cy="12954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5400" dirty="0">
                <a:solidFill>
                  <a:srgbClr val="92D050"/>
                </a:solidFill>
                <a:effectLst/>
                <a:latin typeface="Times New Roman" panose="02020603050405020304" pitchFamily="18" charset="0"/>
                <a:ea typeface="+mn-ea"/>
                <a:cs typeface="Times New Roman" panose="02020603050405020304" pitchFamily="18" charset="0"/>
              </a:rPr>
              <a:t>Tips to a Successful </a:t>
            </a:r>
            <a:br>
              <a:rPr lang="en-US" sz="5400" dirty="0">
                <a:solidFill>
                  <a:srgbClr val="92D050"/>
                </a:solidFill>
                <a:effectLst/>
                <a:latin typeface="Times New Roman" panose="02020603050405020304" pitchFamily="18" charset="0"/>
                <a:ea typeface="+mn-ea"/>
                <a:cs typeface="Times New Roman" panose="02020603050405020304" pitchFamily="18" charset="0"/>
              </a:rPr>
            </a:br>
            <a:r>
              <a:rPr lang="en-US" sz="5400" dirty="0">
                <a:solidFill>
                  <a:srgbClr val="92D050"/>
                </a:solidFill>
                <a:effectLst/>
                <a:latin typeface="Times New Roman" panose="02020603050405020304" pitchFamily="18" charset="0"/>
                <a:ea typeface="+mn-ea"/>
                <a:cs typeface="Times New Roman" panose="02020603050405020304" pitchFamily="18" charset="0"/>
              </a:rPr>
              <a:t>Critical Incident Report</a:t>
            </a:r>
          </a:p>
        </p:txBody>
      </p:sp>
      <p:pic>
        <p:nvPicPr>
          <p:cNvPr id="4" name="Picture 3">
            <a:extLst>
              <a:ext uri="{FF2B5EF4-FFF2-40B4-BE49-F238E27FC236}">
                <a16:creationId xmlns:a16="http://schemas.microsoft.com/office/drawing/2014/main" id="{775DBE7E-9D67-4D54-A602-5EFEDF1E550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4191000"/>
            <a:ext cx="6096000" cy="2438400"/>
          </a:xfrm>
          <a:prstGeom prst="rect">
            <a:avLst/>
          </a:prstGeom>
        </p:spPr>
      </p:pic>
      <p:sp>
        <p:nvSpPr>
          <p:cNvPr id="5" name="TextBox 4">
            <a:extLst>
              <a:ext uri="{FF2B5EF4-FFF2-40B4-BE49-F238E27FC236}">
                <a16:creationId xmlns:a16="http://schemas.microsoft.com/office/drawing/2014/main" id="{EC6802B7-4A66-4069-8AE3-A3AD3E7B77B3}"/>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61</a:t>
            </a:r>
          </a:p>
        </p:txBody>
      </p:sp>
    </p:spTree>
    <p:extLst>
      <p:ext uri="{BB962C8B-B14F-4D97-AF65-F5344CB8AC3E}">
        <p14:creationId xmlns:p14="http://schemas.microsoft.com/office/powerpoint/2010/main" val="37446703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AF8DA4-A677-41C3-9DA5-68FF50A366BA}"/>
              </a:ext>
            </a:extLst>
          </p:cNvPr>
          <p:cNvSpPr txBox="1"/>
          <p:nvPr/>
        </p:nvSpPr>
        <p:spPr>
          <a:xfrm>
            <a:off x="152400" y="228600"/>
            <a:ext cx="6705600" cy="2585323"/>
          </a:xfrm>
          <a:prstGeom prst="rect">
            <a:avLst/>
          </a:prstGeom>
          <a:noFill/>
        </p:spPr>
        <p:txBody>
          <a:bodyPr wrap="squar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After the report has been submitted successfully…</a:t>
            </a:r>
          </a:p>
        </p:txBody>
      </p:sp>
      <p:sp>
        <p:nvSpPr>
          <p:cNvPr id="2" name="TextBox 1">
            <a:extLst>
              <a:ext uri="{FF2B5EF4-FFF2-40B4-BE49-F238E27FC236}">
                <a16:creationId xmlns:a16="http://schemas.microsoft.com/office/drawing/2014/main" id="{6BFD796A-5E38-4C89-BB55-4085BB4BCCAF}"/>
              </a:ext>
            </a:extLst>
          </p:cNvPr>
          <p:cNvSpPr txBox="1"/>
          <p:nvPr/>
        </p:nvSpPr>
        <p:spPr>
          <a:xfrm>
            <a:off x="28575" y="3352800"/>
            <a:ext cx="784860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critical incident report is reviewed by the MCO and HSD.</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MCO may contact the submitter to clarify information provided on the report.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6C7C7A8-FD61-4093-8FC4-B0E8DA283A94}"/>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62</a:t>
            </a:r>
          </a:p>
        </p:txBody>
      </p:sp>
    </p:spTree>
    <p:extLst>
      <p:ext uri="{BB962C8B-B14F-4D97-AF65-F5344CB8AC3E}">
        <p14:creationId xmlns:p14="http://schemas.microsoft.com/office/powerpoint/2010/main" val="29116079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3886-7801-4B45-9D73-56C59106B156}"/>
              </a:ext>
            </a:extLst>
          </p:cNvPr>
          <p:cNvSpPr>
            <a:spLocks noGrp="1"/>
          </p:cNvSpPr>
          <p:nvPr>
            <p:ph type="title"/>
          </p:nvPr>
        </p:nvSpPr>
        <p:spPr>
          <a:xfrm>
            <a:off x="228600" y="152400"/>
            <a:ext cx="7924800" cy="1905000"/>
          </a:xfrm>
        </p:spPr>
        <p:txBody>
          <a:bodyPr>
            <a:noAutofit/>
          </a:bodyPr>
          <a:lstStyle/>
          <a:p>
            <a:r>
              <a:rPr lang="en-US" sz="5400" dirty="0">
                <a:latin typeface="Times New Roman" panose="02020603050405020304" pitchFamily="18" charset="0"/>
                <a:cs typeface="Times New Roman" panose="02020603050405020304" pitchFamily="18" charset="0"/>
              </a:rPr>
              <a:t>Additional information required by the MCOs</a:t>
            </a:r>
          </a:p>
        </p:txBody>
      </p:sp>
      <p:sp>
        <p:nvSpPr>
          <p:cNvPr id="3" name="Content Placeholder 2">
            <a:extLst>
              <a:ext uri="{FF2B5EF4-FFF2-40B4-BE49-F238E27FC236}">
                <a16:creationId xmlns:a16="http://schemas.microsoft.com/office/drawing/2014/main" id="{5E03CE47-E1D2-48D8-BBE4-38A3182E31CD}"/>
              </a:ext>
            </a:extLst>
          </p:cNvPr>
          <p:cNvSpPr>
            <a:spLocks noGrp="1"/>
          </p:cNvSpPr>
          <p:nvPr>
            <p:ph idx="1"/>
          </p:nvPr>
        </p:nvSpPr>
        <p:spPr>
          <a:xfrm>
            <a:off x="228600" y="2209800"/>
            <a:ext cx="8229599" cy="4191000"/>
          </a:xfrm>
        </p:spPr>
        <p:txBody>
          <a:bodyPr>
            <a:noAutofit/>
          </a:bodyPr>
          <a:lstStyle/>
          <a:p>
            <a:pPr>
              <a:buClrTx/>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Some CIRs will need more specific information with regard to  the member’s safety.</a:t>
            </a:r>
          </a:p>
          <a:p>
            <a:pPr>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CIRs involving abuse, neglect, exploitation and any incident in which the member’s safety is a concern.</a:t>
            </a:r>
          </a:p>
          <a:p>
            <a:pPr>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MCO will need information regarding actions taken by the agency and the result of those actions. </a:t>
            </a:r>
          </a:p>
          <a:p>
            <a:pPr>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statement will be required on how the member’s health and safety has been addressed and is no longer a concern.</a:t>
            </a:r>
          </a:p>
          <a:p>
            <a:pPr>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diary entry should include who is aware of the incident and who is following up on the incident.</a:t>
            </a:r>
          </a:p>
        </p:txBody>
      </p:sp>
      <p:sp>
        <p:nvSpPr>
          <p:cNvPr id="4" name="TextBox 3"/>
          <p:cNvSpPr txBox="1"/>
          <p:nvPr/>
        </p:nvSpPr>
        <p:spPr>
          <a:xfrm>
            <a:off x="8610600" y="6400800"/>
            <a:ext cx="6858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63</a:t>
            </a:r>
          </a:p>
        </p:txBody>
      </p:sp>
    </p:spTree>
    <p:extLst>
      <p:ext uri="{BB962C8B-B14F-4D97-AF65-F5344CB8AC3E}">
        <p14:creationId xmlns:p14="http://schemas.microsoft.com/office/powerpoint/2010/main" val="1862536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30786099"/>
              </p:ext>
            </p:extLst>
          </p:nvPr>
        </p:nvGraphicFramePr>
        <p:xfrm>
          <a:off x="76200" y="1524000"/>
          <a:ext cx="8458200" cy="3287268"/>
        </p:xfrm>
        <a:graphic>
          <a:graphicData uri="http://schemas.openxmlformats.org/drawingml/2006/table">
            <a:tbl>
              <a:tblPr firstRow="1" firstCol="1" bandRow="1">
                <a:tableStyleId>{93296810-A885-4BE3-A3E7-6D5BEEA58F35}</a:tableStyleId>
              </a:tblPr>
              <a:tblGrid>
                <a:gridCol w="27432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291353">
                <a:tc gridSpan="2">
                  <a:txBody>
                    <a:bodyPr/>
                    <a:lstStyle/>
                    <a:p>
                      <a:pPr marL="0" marR="0" algn="l">
                        <a:lnSpc>
                          <a:spcPct val="115000"/>
                        </a:lnSpc>
                        <a:spcBef>
                          <a:spcPts val="0"/>
                        </a:spcBef>
                        <a:spcAft>
                          <a:spcPts val="0"/>
                        </a:spcAft>
                      </a:pPr>
                      <a:endParaRPr lang="en-US" sz="1800" b="1" dirty="0">
                        <a:effectLst/>
                        <a:latin typeface="Arial" panose="020B0604020202020204" pitchFamily="34" charset="0"/>
                        <a:ea typeface="Calibri"/>
                        <a:cs typeface="Arial" panose="020B0604020202020204" pitchFamily="34" charset="0"/>
                      </a:endParaRPr>
                    </a:p>
                  </a:txBody>
                  <a:tcPr marL="68580" marR="68580" marT="0" marB="0">
                    <a:solidFill>
                      <a:srgbClr val="92D050"/>
                    </a:solidFill>
                  </a:tcPr>
                </a:tc>
                <a:tc hMerge="1">
                  <a:txBody>
                    <a:bodyPr/>
                    <a:lstStyle/>
                    <a:p>
                      <a:endParaRPr lang="en-US"/>
                    </a:p>
                  </a:txBody>
                  <a:tcPr/>
                </a:tc>
                <a:extLst>
                  <a:ext uri="{0D108BD9-81ED-4DB2-BD59-A6C34878D82A}">
                    <a16:rowId xmlns:a16="http://schemas.microsoft.com/office/drawing/2014/main" val="10000"/>
                  </a:ext>
                </a:extLst>
              </a:tr>
              <a:tr h="1066800">
                <a:tc>
                  <a:txBody>
                    <a:bodyPr/>
                    <a:lstStyle/>
                    <a:p>
                      <a:pPr marL="0" marR="0" algn="ctr">
                        <a:lnSpc>
                          <a:spcPct val="115000"/>
                        </a:lnSpc>
                        <a:spcBef>
                          <a:spcPts val="0"/>
                        </a:spcBef>
                        <a:spcAft>
                          <a:spcPts val="0"/>
                        </a:spcAft>
                      </a:pP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Blue Cross Blue Shield of New Mexico</a:t>
                      </a:r>
                      <a:endParaRPr lang="en-US" sz="1700" b="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txBody>
                  <a:tcPr marL="68580" marR="68580" marT="0" marB="0" anchor="ctr">
                    <a:solidFill>
                      <a:srgbClr val="92D050"/>
                    </a:solidFill>
                  </a:tcPr>
                </a:tc>
                <a:tc>
                  <a:txBody>
                    <a:bodyPr/>
                    <a:lstStyle/>
                    <a:p>
                      <a:pPr marL="0" marR="0">
                        <a:lnSpc>
                          <a:spcPct val="115000"/>
                        </a:lnSpc>
                        <a:spcBef>
                          <a:spcPts val="0"/>
                        </a:spcBef>
                        <a:spcAft>
                          <a:spcPts val="0"/>
                        </a:spcAft>
                      </a:pPr>
                      <a:r>
                        <a:rPr lang="en-US" sz="1700" b="0" dirty="0">
                          <a:effectLst/>
                          <a:latin typeface="Times New Roman" panose="02020603050405020304" pitchFamily="18" charset="0"/>
                          <a:cs typeface="Times New Roman" panose="02020603050405020304" pitchFamily="18" charset="0"/>
                        </a:rPr>
                        <a:t>E-mail: </a:t>
                      </a:r>
                      <a:r>
                        <a:rPr kumimoji="0" lang="en-US" sz="1700" b="0" u="sng" kern="1200" dirty="0">
                          <a:solidFill>
                            <a:schemeClr val="accent2"/>
                          </a:solidFill>
                          <a:latin typeface="Times New Roman" panose="02020603050405020304" pitchFamily="18" charset="0"/>
                          <a:ea typeface="+mn-ea"/>
                          <a:cs typeface="Times New Roman" panose="02020603050405020304" pitchFamily="18" charset="0"/>
                        </a:rPr>
                        <a:t>BCBSNMCriticalIncident@bcbsnm.com</a:t>
                      </a:r>
                      <a:r>
                        <a:rPr kumimoji="0" lang="en-US" sz="1700" b="0" u="none" kern="1200" dirty="0">
                          <a:solidFill>
                            <a:schemeClr val="accent2"/>
                          </a:solidFill>
                          <a:latin typeface="Times New Roman" panose="02020603050405020304" pitchFamily="18" charset="0"/>
                          <a:ea typeface="+mn-ea"/>
                          <a:cs typeface="Times New Roman" panose="02020603050405020304" pitchFamily="18" charset="0"/>
                        </a:rPr>
                        <a:t> </a:t>
                      </a:r>
                    </a:p>
                    <a:p>
                      <a:pPr marL="0" marR="0">
                        <a:lnSpc>
                          <a:spcPct val="115000"/>
                        </a:lnSpc>
                        <a:spcBef>
                          <a:spcPts val="0"/>
                        </a:spcBef>
                        <a:spcAft>
                          <a:spcPts val="0"/>
                        </a:spcAft>
                      </a:pPr>
                      <a:r>
                        <a:rPr lang="en-US" sz="1700" b="0" dirty="0">
                          <a:effectLst/>
                          <a:latin typeface="Times New Roman" panose="02020603050405020304" pitchFamily="18" charset="0"/>
                          <a:cs typeface="Times New Roman" panose="02020603050405020304" pitchFamily="18" charset="0"/>
                        </a:rPr>
                        <a:t>Fax: 505-816-4901</a:t>
                      </a:r>
                    </a:p>
                    <a:p>
                      <a:pPr marL="0" marR="0">
                        <a:lnSpc>
                          <a:spcPct val="115000"/>
                        </a:lnSpc>
                        <a:spcBef>
                          <a:spcPts val="0"/>
                        </a:spcBef>
                        <a:spcAft>
                          <a:spcPts val="0"/>
                        </a:spcAft>
                      </a:pPr>
                      <a:r>
                        <a:rPr lang="en-US" sz="1700" b="0" dirty="0">
                          <a:effectLst/>
                          <a:latin typeface="Times New Roman" panose="02020603050405020304" pitchFamily="18" charset="0"/>
                          <a:cs typeface="Times New Roman" panose="02020603050405020304" pitchFamily="18" charset="0"/>
                        </a:rPr>
                        <a:t>Phone:  1-855-699-0042</a:t>
                      </a:r>
                      <a:endParaRPr lang="en-US" sz="1700" b="0" dirty="0">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965705">
                <a:tc>
                  <a:txBody>
                    <a:bodyPr/>
                    <a:lstStyle/>
                    <a:p>
                      <a:pPr marL="0" marR="0" algn="ctr">
                        <a:lnSpc>
                          <a:spcPct val="115000"/>
                        </a:lnSpc>
                        <a:spcBef>
                          <a:spcPts val="0"/>
                        </a:spcBef>
                        <a:spcAft>
                          <a:spcPts val="0"/>
                        </a:spcAft>
                      </a:pP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Western Sky </a:t>
                      </a:r>
                    </a:p>
                    <a:p>
                      <a:pPr marL="0" marR="0" algn="ctr">
                        <a:lnSpc>
                          <a:spcPct val="115000"/>
                        </a:lnSpc>
                        <a:spcBef>
                          <a:spcPts val="0"/>
                        </a:spcBef>
                        <a:spcAft>
                          <a:spcPts val="0"/>
                        </a:spcAft>
                      </a:pP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Community Care</a:t>
                      </a:r>
                      <a:endParaRPr lang="en-US" sz="1700" b="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txBody>
                  <a:tcPr marL="68580" marR="68580" marT="0" marB="0" anchor="ctr">
                    <a:solidFill>
                      <a:srgbClr val="92D050"/>
                    </a:solidFill>
                  </a:tcPr>
                </a:tc>
                <a:tc>
                  <a:txBody>
                    <a:bodyPr/>
                    <a:lstStyle/>
                    <a:p>
                      <a:pPr marL="0" marR="0">
                        <a:lnSpc>
                          <a:spcPct val="115000"/>
                        </a:lnSpc>
                        <a:spcBef>
                          <a:spcPts val="0"/>
                        </a:spcBef>
                        <a:spcAft>
                          <a:spcPts val="0"/>
                        </a:spcAft>
                      </a:pPr>
                      <a:r>
                        <a:rPr lang="en-US" sz="1700" b="0" dirty="0">
                          <a:effectLst/>
                          <a:latin typeface="Times New Roman" panose="02020603050405020304" pitchFamily="18" charset="0"/>
                          <a:cs typeface="Times New Roman" panose="02020603050405020304" pitchFamily="18" charset="0"/>
                        </a:rPr>
                        <a:t>E-mail: </a:t>
                      </a:r>
                      <a:r>
                        <a:rPr lang="en-US" sz="1700" b="0" u="sng" kern="1200" dirty="0">
                          <a:solidFill>
                            <a:schemeClr val="accent2"/>
                          </a:solidFill>
                          <a:effectLst/>
                          <a:latin typeface="Times New Roman" panose="02020603050405020304" pitchFamily="18" charset="0"/>
                          <a:ea typeface="+mn-ea"/>
                          <a:cs typeface="Times New Roman" panose="02020603050405020304" pitchFamily="18" charset="0"/>
                        </a:rPr>
                        <a:t>NMCI@westernskycommunitycare.com</a:t>
                      </a:r>
                      <a:endParaRPr lang="en-US" sz="1700" b="0" u="sng" kern="1200" dirty="0">
                        <a:solidFill>
                          <a:schemeClr val="accent2"/>
                        </a:solidFill>
                        <a:latin typeface="Times New Roman" panose="02020603050405020304" pitchFamily="18" charset="0"/>
                        <a:ea typeface="+mn-ea"/>
                        <a:cs typeface="Times New Roman" panose="02020603050405020304" pitchFamily="18" charset="0"/>
                      </a:endParaRPr>
                    </a:p>
                    <a:p>
                      <a:pPr marL="0" marR="0">
                        <a:lnSpc>
                          <a:spcPct val="115000"/>
                        </a:lnSpc>
                        <a:spcBef>
                          <a:spcPts val="0"/>
                        </a:spcBef>
                        <a:spcAft>
                          <a:spcPts val="0"/>
                        </a:spcAft>
                      </a:pPr>
                      <a:r>
                        <a:rPr lang="en-US" sz="1700" b="0" dirty="0">
                          <a:effectLst/>
                          <a:latin typeface="Times New Roman" panose="02020603050405020304" pitchFamily="18" charset="0"/>
                          <a:cs typeface="Times New Roman" panose="02020603050405020304" pitchFamily="18" charset="0"/>
                        </a:rPr>
                        <a:t>Fax:</a:t>
                      </a:r>
                      <a:r>
                        <a:rPr lang="en-US" sz="1700" b="0" baseline="0" dirty="0">
                          <a:effectLst/>
                          <a:latin typeface="Times New Roman" panose="02020603050405020304" pitchFamily="18" charset="0"/>
                          <a:cs typeface="Times New Roman" panose="02020603050405020304" pitchFamily="18" charset="0"/>
                        </a:rPr>
                        <a:t> 833-225-1168</a:t>
                      </a:r>
                      <a:endParaRPr lang="en-US" sz="1700" b="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700" b="0">
                          <a:effectLst/>
                          <a:latin typeface="Times New Roman" panose="02020603050405020304" pitchFamily="18" charset="0"/>
                          <a:ea typeface="Calibri"/>
                          <a:cs typeface="Times New Roman" panose="02020603050405020304" pitchFamily="18" charset="0"/>
                        </a:rPr>
                        <a:t>Phone:</a:t>
                      </a:r>
                      <a:r>
                        <a:rPr lang="en-US" sz="1700" b="0" baseline="0">
                          <a:effectLst/>
                          <a:latin typeface="Times New Roman" panose="02020603050405020304" pitchFamily="18" charset="0"/>
                          <a:ea typeface="Calibri"/>
                          <a:cs typeface="Times New Roman" panose="02020603050405020304" pitchFamily="18" charset="0"/>
                        </a:rPr>
                        <a:t> 505-886-6369 or 505-886-6403</a:t>
                      </a:r>
                      <a:endParaRPr lang="en-US" sz="1700" b="0" dirty="0">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939295">
                <a:tc>
                  <a:txBody>
                    <a:bodyPr/>
                    <a:lstStyle/>
                    <a:p>
                      <a:pPr marL="0" marR="0" algn="ctr">
                        <a:lnSpc>
                          <a:spcPct val="115000"/>
                        </a:lnSpc>
                        <a:spcBef>
                          <a:spcPts val="0"/>
                        </a:spcBef>
                        <a:spcAft>
                          <a:spcPts val="0"/>
                        </a:spcAft>
                      </a:pP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Presbyterian Health Plan</a:t>
                      </a:r>
                      <a:endParaRPr lang="en-US" sz="1700" b="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txBody>
                  <a:tcPr marL="68580" marR="68580" marT="0" marB="0" anchor="ctr">
                    <a:solidFill>
                      <a:srgbClr val="92D050"/>
                    </a:solidFill>
                  </a:tcPr>
                </a:tc>
                <a:tc>
                  <a:txBody>
                    <a:bodyPr/>
                    <a:lstStyle/>
                    <a:p>
                      <a:pPr marL="0" marR="0" algn="l" rtl="0" eaLnBrk="1" latinLnBrk="0" hangingPunct="1">
                        <a:lnSpc>
                          <a:spcPct val="115000"/>
                        </a:lnSpc>
                        <a:spcBef>
                          <a:spcPts val="0"/>
                        </a:spcBef>
                        <a:spcAft>
                          <a:spcPts val="0"/>
                        </a:spcAft>
                      </a:pPr>
                      <a:r>
                        <a:rPr lang="en-US" sz="1700" b="0" dirty="0">
                          <a:effectLst/>
                          <a:latin typeface="Times New Roman" panose="02020603050405020304" pitchFamily="18" charset="0"/>
                          <a:cs typeface="Times New Roman" panose="02020603050405020304" pitchFamily="18" charset="0"/>
                        </a:rPr>
                        <a:t>E-Mail: </a:t>
                      </a:r>
                      <a:r>
                        <a:rPr kumimoji="0" lang="en-US" sz="1700" b="0" u="sng" kern="1200" dirty="0">
                          <a:solidFill>
                            <a:schemeClr val="accent2"/>
                          </a:solidFill>
                          <a:latin typeface="Times New Roman" panose="02020603050405020304" pitchFamily="18" charset="0"/>
                          <a:ea typeface="+mn-ea"/>
                          <a:cs typeface="Times New Roman" panose="02020603050405020304" pitchFamily="18" charset="0"/>
                        </a:rPr>
                        <a:t>criticalincident@phs.org</a:t>
                      </a:r>
                    </a:p>
                    <a:p>
                      <a:pPr marL="0" marR="0">
                        <a:lnSpc>
                          <a:spcPct val="115000"/>
                        </a:lnSpc>
                        <a:spcBef>
                          <a:spcPts val="0"/>
                        </a:spcBef>
                        <a:spcAft>
                          <a:spcPts val="0"/>
                        </a:spcAft>
                      </a:pPr>
                      <a:r>
                        <a:rPr lang="en-US" sz="1700" b="0" dirty="0">
                          <a:effectLst/>
                          <a:latin typeface="Times New Roman" panose="02020603050405020304" pitchFamily="18" charset="0"/>
                          <a:cs typeface="Times New Roman" panose="02020603050405020304" pitchFamily="18" charset="0"/>
                        </a:rPr>
                        <a:t>Fax: 505-843-3011</a:t>
                      </a:r>
                      <a:endParaRPr lang="en-US" sz="1700" b="0" dirty="0">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1824C4F1-17FA-4E88-876C-925BC235A0AB}"/>
              </a:ext>
            </a:extLst>
          </p:cNvPr>
          <p:cNvSpPr txBox="1"/>
          <p:nvPr/>
        </p:nvSpPr>
        <p:spPr>
          <a:xfrm>
            <a:off x="0" y="228600"/>
            <a:ext cx="5257800" cy="923330"/>
          </a:xfrm>
          <a:prstGeom prst="rect">
            <a:avLst/>
          </a:prstGeom>
          <a:noFill/>
        </p:spPr>
        <p:txBody>
          <a:bodyPr wrap="squar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MCO Information</a:t>
            </a:r>
          </a:p>
        </p:txBody>
      </p:sp>
      <p:sp>
        <p:nvSpPr>
          <p:cNvPr id="5" name="TextBox 4">
            <a:extLst>
              <a:ext uri="{FF2B5EF4-FFF2-40B4-BE49-F238E27FC236}">
                <a16:creationId xmlns:a16="http://schemas.microsoft.com/office/drawing/2014/main" id="{95A554D5-A868-4EFE-8DB7-CD9AE30EB63C}"/>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64</a:t>
            </a:r>
          </a:p>
        </p:txBody>
      </p:sp>
    </p:spTree>
    <p:extLst>
      <p:ext uri="{BB962C8B-B14F-4D97-AF65-F5344CB8AC3E}">
        <p14:creationId xmlns:p14="http://schemas.microsoft.com/office/powerpoint/2010/main" val="23551979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a:extLst>
              <a:ext uri="{FF2B5EF4-FFF2-40B4-BE49-F238E27FC236}">
                <a16:creationId xmlns:a16="http://schemas.microsoft.com/office/drawing/2014/main" id="{02AAD2F2-515C-48EE-A0A2-DAE4599A3F7F}"/>
              </a:ext>
            </a:extLst>
          </p:cNvPr>
          <p:cNvPicPr>
            <a:picLocks noChangeAspect="1"/>
          </p:cNvPicPr>
          <p:nvPr/>
        </p:nvPicPr>
        <p:blipFill rotWithShape="1">
          <a:blip r:embed="rId3">
            <a:extLst>
              <a:ext uri="{28A0092B-C50C-407E-A947-70E740481C1C}">
                <a14:useLocalDpi xmlns:a14="http://schemas.microsoft.com/office/drawing/2010/main" val="0"/>
              </a:ext>
            </a:extLst>
          </a:blip>
          <a:srcRect l="5314"/>
          <a:stretch/>
        </p:blipFill>
        <p:spPr>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68"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0"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10992185-F2D1-48B2-B0CD-CABA68A87404}"/>
              </a:ext>
            </a:extLst>
          </p:cNvPr>
          <p:cNvSpPr txBox="1"/>
          <p:nvPr/>
        </p:nvSpPr>
        <p:spPr>
          <a:xfrm>
            <a:off x="501650" y="1678666"/>
            <a:ext cx="3066142" cy="2369093"/>
          </a:xfrm>
          <a:prstGeom prst="rect">
            <a:avLst/>
          </a:prstGeom>
        </p:spPr>
        <p:txBody>
          <a:bodyPr vert="horz" lIns="91440" tIns="45720" rIns="91440" bIns="45720" rtlCol="0" anchor="b">
            <a:normAutofit/>
          </a:bodyPr>
          <a:lstStyle/>
          <a:p>
            <a:pPr defTabSz="457200">
              <a:spcBef>
                <a:spcPct val="0"/>
              </a:spcBef>
              <a:spcAft>
                <a:spcPts val="600"/>
              </a:spcAft>
            </a:pPr>
            <a:r>
              <a:rPr lang="en-US" sz="5400" dirty="0">
                <a:solidFill>
                  <a:schemeClr val="accent1"/>
                </a:solidFill>
                <a:latin typeface="Times New Roman" panose="02020603050405020304" pitchFamily="18" charset="0"/>
                <a:ea typeface="+mj-ea"/>
                <a:cs typeface="Times New Roman" panose="02020603050405020304" pitchFamily="18" charset="0"/>
              </a:rPr>
              <a:t>Closing Questions</a:t>
            </a:r>
          </a:p>
        </p:txBody>
      </p:sp>
      <p:sp>
        <p:nvSpPr>
          <p:cNvPr id="24" name="TextBox 23">
            <a:extLst>
              <a:ext uri="{FF2B5EF4-FFF2-40B4-BE49-F238E27FC236}">
                <a16:creationId xmlns:a16="http://schemas.microsoft.com/office/drawing/2014/main" id="{AE5FEBE5-C693-465F-ADDF-C3F2CD8B7B54}"/>
              </a:ext>
            </a:extLst>
          </p:cNvPr>
          <p:cNvSpPr txBox="1"/>
          <p:nvPr/>
        </p:nvSpPr>
        <p:spPr>
          <a:xfrm>
            <a:off x="8458200" y="6485223"/>
            <a:ext cx="685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65</a:t>
            </a:r>
          </a:p>
        </p:txBody>
      </p:sp>
    </p:spTree>
    <p:extLst>
      <p:ext uri="{BB962C8B-B14F-4D97-AF65-F5344CB8AC3E}">
        <p14:creationId xmlns:p14="http://schemas.microsoft.com/office/powerpoint/2010/main" val="14113185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66CCD6-780B-46BC-84C2-E01559224D8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566818"/>
            <a:ext cx="7776370" cy="4071982"/>
          </a:xfrm>
          <a:prstGeom prst="rect">
            <a:avLst/>
          </a:prstGeom>
        </p:spPr>
      </p:pic>
      <p:grpSp>
        <p:nvGrpSpPr>
          <p:cNvPr id="11" name="Group 1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Isosceles Triangle 2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TextBox 20">
            <a:extLst>
              <a:ext uri="{FF2B5EF4-FFF2-40B4-BE49-F238E27FC236}">
                <a16:creationId xmlns:a16="http://schemas.microsoft.com/office/drawing/2014/main" id="{792E7A66-BAE6-4882-9817-48E0ED0BA3E0}"/>
              </a:ext>
            </a:extLst>
          </p:cNvPr>
          <p:cNvSpPr txBox="1"/>
          <p:nvPr/>
        </p:nvSpPr>
        <p:spPr>
          <a:xfrm>
            <a:off x="8458200" y="6485223"/>
            <a:ext cx="685800"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66</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831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0908"/>
            <a:ext cx="7955280" cy="1143000"/>
          </a:xfrm>
        </p:spPr>
        <p:txBody>
          <a:bodyPr>
            <a:normAutofit fontScale="90000"/>
          </a:bodyPr>
          <a:lstStyle/>
          <a:p>
            <a:r>
              <a:rPr lang="en-US" dirty="0">
                <a:solidFill>
                  <a:srgbClr val="92D050"/>
                </a:solidFill>
                <a:latin typeface="Times New Roman" panose="02020603050405020304" pitchFamily="18" charset="0"/>
                <a:cs typeface="Times New Roman" panose="02020603050405020304" pitchFamily="18" charset="0"/>
              </a:rPr>
              <a:t>Health Insurance Portability and Accountability Act (HIPAA)</a:t>
            </a:r>
          </a:p>
        </p:txBody>
      </p:sp>
      <p:sp>
        <p:nvSpPr>
          <p:cNvPr id="3" name="TextBox 2"/>
          <p:cNvSpPr txBox="1"/>
          <p:nvPr/>
        </p:nvSpPr>
        <p:spPr>
          <a:xfrm>
            <a:off x="304800" y="1262958"/>
            <a:ext cx="7848600" cy="535531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Protecting the privacy of Members’ personal health information is a core responsibility that NM Human Services Department (HSD) takes very seriously. HSD is committed to complying with all federal and state laws regarding the privacy and security of Members’ protected health information (PHI) and electronic protected health information (ePHI) as outlined in the Health Insurance Portability and Accountability Act of 1996 (HIPAA) Privacy Rules and Security Rule.</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All end users of the Critical Incident Reporting database are required to comply with the federal and state information security and privacy regulations as directed through the HSD contract with the Managed Care Organizations (MCOs). The MCOs and their subcontractors, consultants, representatives, providers and agents must comply with all applicable statutes, rules and regulations regarding information security. HSD expects that agencies contracted as Centennial Care providers will comply with the federal and state information security regulations as outlined in their contracts with the MCOs. New Mexico State employees accessing the CIR database will comply with federal and state information security regulations in accordance with the New Mexico State employee required HIPAA training.</a:t>
            </a:r>
          </a:p>
        </p:txBody>
      </p:sp>
      <p:sp>
        <p:nvSpPr>
          <p:cNvPr id="5" name="TextBox 4"/>
          <p:cNvSpPr txBox="1"/>
          <p:nvPr/>
        </p:nvSpPr>
        <p:spPr>
          <a:xfrm>
            <a:off x="8763000" y="6406488"/>
            <a:ext cx="260931"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7</a:t>
            </a:r>
          </a:p>
        </p:txBody>
      </p:sp>
    </p:spTree>
    <p:extLst>
      <p:ext uri="{BB962C8B-B14F-4D97-AF65-F5344CB8AC3E}">
        <p14:creationId xmlns:p14="http://schemas.microsoft.com/office/powerpoint/2010/main" val="238807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025" y="0"/>
            <a:ext cx="7289180" cy="990600"/>
          </a:xfrm>
        </p:spPr>
        <p:txBody>
          <a:bodyPr>
            <a:normAutofit fontScale="90000"/>
          </a:bodyPr>
          <a:lstStyle/>
          <a:p>
            <a:r>
              <a:rPr lang="en-US" sz="6000" dirty="0">
                <a:solidFill>
                  <a:srgbClr val="92D050"/>
                </a:solidFill>
                <a:latin typeface="Times New Roman" panose="02020603050405020304" pitchFamily="18" charset="0"/>
                <a:cs typeface="Times New Roman" panose="02020603050405020304" pitchFamily="18" charset="0"/>
              </a:rPr>
              <a:t>Critical Incident</a:t>
            </a:r>
            <a:br>
              <a:rPr lang="en-US" dirty="0"/>
            </a:br>
            <a:br>
              <a:rPr lang="en-US" dirty="0"/>
            </a:br>
            <a:br>
              <a:rPr lang="en-US" dirty="0"/>
            </a:br>
            <a:endParaRPr lang="en-US" sz="27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52841" y="1524000"/>
            <a:ext cx="6861557" cy="4564566"/>
          </a:xfrm>
          <a:prstGeom prst="rect">
            <a:avLst/>
          </a:prstGeom>
        </p:spPr>
      </p:pic>
      <p:sp>
        <p:nvSpPr>
          <p:cNvPr id="5" name="TextBox 4"/>
          <p:cNvSpPr txBox="1"/>
          <p:nvPr/>
        </p:nvSpPr>
        <p:spPr>
          <a:xfrm>
            <a:off x="266909" y="1194919"/>
            <a:ext cx="6477000"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Critical Incident is an occurrence that represents actual or potential serious harm to the well-being of a member or others.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Any individual who, in good faith, reports an incident or makes an allegation of abuse, neglect or exploitation will be free from any form of retaliation.</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Quality starts with those who work most closely with persons receiving services</a:t>
            </a:r>
            <a:r>
              <a:rPr lang="en-US" sz="22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686800" y="6406488"/>
            <a:ext cx="337131"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3203092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533400"/>
            <a:ext cx="5883956" cy="830997"/>
          </a:xfrm>
          <a:prstGeom prst="rect">
            <a:avLst/>
          </a:prstGeom>
        </p:spPr>
        <p:txBody>
          <a:bodyPr vert="horz" anchor="ctr">
            <a:noAutofit/>
            <a:scene3d>
              <a:camera prst="orthographicFront"/>
              <a:lightRig rig="soft" dir="t">
                <a:rot lat="0" lon="0" rev="16800000"/>
              </a:lightRig>
            </a:scene3d>
            <a:sp3d prstMaterial="softEdge">
              <a:bevelT w="38100" h="38100"/>
            </a:sp3d>
          </a:bodyPr>
          <a:lstStyle>
            <a:defPPr>
              <a:defRPr lang="en-US"/>
            </a:defPPr>
            <a:lvl1pPr algn="ctr">
              <a:spcBef>
                <a:spcPct val="0"/>
              </a:spcBef>
              <a:defRPr sz="4800" b="1">
                <a:ln w="6350">
                  <a:noFill/>
                </a:ln>
                <a:solidFill>
                  <a:srgbClr val="7030A0"/>
                </a:solidFill>
                <a:effectLst>
                  <a:outerShdw blurRad="114300" dist="101600" dir="2700000" algn="tl" rotWithShape="0">
                    <a:srgbClr val="000000">
                      <a:alpha val="40000"/>
                    </a:srgbClr>
                  </a:outerShdw>
                </a:effectLst>
                <a:latin typeface="+mj-lt"/>
                <a:ea typeface="+mj-ea"/>
                <a:cs typeface="+mj-cs"/>
              </a:defRPr>
            </a:lvl1pPr>
          </a:lstStyle>
          <a:p>
            <a:endParaRPr lang="en-US" sz="5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1000" y="1973997"/>
            <a:ext cx="6781800" cy="378565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It’s a communication tool.  </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helps to ensure that everyone assisting the member has the most current information.</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helps to address potential gaps in the member’s care.</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expedites actions to help meet the member’s needs.</a:t>
            </a:r>
          </a:p>
        </p:txBody>
      </p:sp>
      <p:sp>
        <p:nvSpPr>
          <p:cNvPr id="2" name="TextBox 1"/>
          <p:cNvSpPr txBox="1"/>
          <p:nvPr/>
        </p:nvSpPr>
        <p:spPr>
          <a:xfrm>
            <a:off x="304800" y="-76200"/>
            <a:ext cx="7239000" cy="1754326"/>
          </a:xfrm>
          <a:prstGeom prst="rect">
            <a:avLst/>
          </a:prstGeom>
          <a:noFill/>
        </p:spPr>
        <p:txBody>
          <a:bodyPr wrap="square" rtlCol="0">
            <a:spAutoFit/>
          </a:bodyPr>
          <a:lstStyle/>
          <a:p>
            <a:r>
              <a:rPr lang="en-US" sz="5400" dirty="0">
                <a:solidFill>
                  <a:srgbClr val="92D050"/>
                </a:solidFill>
                <a:latin typeface="Times New Roman" panose="02020603050405020304" pitchFamily="18" charset="0"/>
                <a:cs typeface="Times New Roman" panose="02020603050405020304" pitchFamily="18" charset="0"/>
              </a:rPr>
              <a:t>Why A Critical Incident Report Matters</a:t>
            </a:r>
          </a:p>
        </p:txBody>
      </p:sp>
      <p:sp>
        <p:nvSpPr>
          <p:cNvPr id="7" name="TextBox 6"/>
          <p:cNvSpPr txBox="1"/>
          <p:nvPr/>
        </p:nvSpPr>
        <p:spPr>
          <a:xfrm>
            <a:off x="8686800" y="6406488"/>
            <a:ext cx="3048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36100</TotalTime>
  <Words>6147</Words>
  <Application>Microsoft Office PowerPoint</Application>
  <PresentationFormat>On-screen Show (4:3)</PresentationFormat>
  <Paragraphs>669</Paragraphs>
  <Slides>66</Slides>
  <Notes>66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66</vt:i4>
      </vt:variant>
    </vt:vector>
  </HeadingPairs>
  <TitlesOfParts>
    <vt:vector size="77" baseType="lpstr">
      <vt:lpstr>Arial</vt:lpstr>
      <vt:lpstr>Arial Narrow</vt:lpstr>
      <vt:lpstr>Calibri</vt:lpstr>
      <vt:lpstr>Calibri Light</vt:lpstr>
      <vt:lpstr>Times New Roman</vt:lpstr>
      <vt:lpstr>Trebuchet MS</vt:lpstr>
      <vt:lpstr>Wingdings</vt:lpstr>
      <vt:lpstr>Wingdings 2</vt:lpstr>
      <vt:lpstr>Wingdings 3</vt:lpstr>
      <vt:lpstr>Facet</vt:lpstr>
      <vt:lpstr>Office Theme</vt:lpstr>
      <vt:lpstr> Critical Incident Reporting </vt:lpstr>
      <vt:lpstr>PowerPoint Presentation</vt:lpstr>
      <vt:lpstr>Welcome Comments</vt:lpstr>
      <vt:lpstr>Training Responsibilities</vt:lpstr>
      <vt:lpstr>PowerPoint Presentation</vt:lpstr>
      <vt:lpstr>PowerPoint Presentation</vt:lpstr>
      <vt:lpstr>Health Insurance Portability and Accountability Act (HIPAA)</vt:lpstr>
      <vt:lpstr>Critical Incident   </vt:lpstr>
      <vt:lpstr>PowerPoint Presentation</vt:lpstr>
      <vt:lpstr>Statutes and Regulations</vt:lpstr>
      <vt:lpstr>APS Regulations</vt:lpstr>
      <vt:lpstr>CYFD/CPS Regulations</vt:lpstr>
      <vt:lpstr>HSD Requirements</vt:lpstr>
      <vt:lpstr>DOH Regulations</vt:lpstr>
      <vt:lpstr>PowerPoint Presentation</vt:lpstr>
      <vt:lpstr>Questions &amp; Discussion </vt:lpstr>
      <vt:lpstr>PowerPoint Presentation</vt:lpstr>
      <vt:lpstr>Categories of Eligibility</vt:lpstr>
      <vt:lpstr>PowerPoint Presentation</vt:lpstr>
      <vt:lpstr>Abuse</vt:lpstr>
      <vt:lpstr>Neglect</vt:lpstr>
      <vt:lpstr>Exploitation</vt:lpstr>
      <vt:lpstr>Fraud</vt:lpstr>
      <vt:lpstr>How to Report Fraud</vt:lpstr>
      <vt:lpstr>Reporting Deaths</vt:lpstr>
      <vt:lpstr>Deaths Reported to APS or CPS</vt:lpstr>
      <vt:lpstr>Emergency Services</vt:lpstr>
      <vt:lpstr>Law Enforcement</vt:lpstr>
      <vt:lpstr>PowerPoint Presentation</vt:lpstr>
      <vt:lpstr>Environmental Hazard</vt:lpstr>
      <vt:lpstr>PowerPoint Presentation</vt:lpstr>
      <vt:lpstr>Questions &amp;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&amp;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&amp; Discussion</vt:lpstr>
      <vt:lpstr>PowerPoint Presentation</vt:lpstr>
      <vt:lpstr>PowerPoint Presentation</vt:lpstr>
      <vt:lpstr>Section 1-Member Information</vt:lpstr>
      <vt:lpstr>Section 2-Agency/Eligibility Information</vt:lpstr>
      <vt:lpstr>Section 3-Incident</vt:lpstr>
      <vt:lpstr>PowerPoint Presentation</vt:lpstr>
      <vt:lpstr>PowerPoint Presentation</vt:lpstr>
      <vt:lpstr>Questions &amp; Discussion</vt:lpstr>
      <vt:lpstr>Online Demonstration</vt:lpstr>
      <vt:lpstr>PowerPoint Presentation</vt:lpstr>
      <vt:lpstr>PowerPoint Presentation</vt:lpstr>
      <vt:lpstr>Additional information required by the MCOs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Centennial Care Critical Incident Reporting</dc:title>
  <dc:creator>nancy.haas</dc:creator>
  <cp:lastModifiedBy>Dixon, Kim</cp:lastModifiedBy>
  <cp:revision>1405</cp:revision>
  <cp:lastPrinted>2018-05-02T20:38:46Z</cp:lastPrinted>
  <dcterms:created xsi:type="dcterms:W3CDTF">2013-12-06T17:17:41Z</dcterms:created>
  <dcterms:modified xsi:type="dcterms:W3CDTF">2019-10-07T15:43:17Z</dcterms:modified>
</cp:coreProperties>
</file>