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8"/>
  </p:notesMasterIdLst>
  <p:handoutMasterIdLst>
    <p:handoutMasterId r:id="rId89"/>
  </p:handoutMasterIdLst>
  <p:sldIdLst>
    <p:sldId id="256" r:id="rId2"/>
    <p:sldId id="325" r:id="rId3"/>
    <p:sldId id="367" r:id="rId4"/>
    <p:sldId id="418" r:id="rId5"/>
    <p:sldId id="419" r:id="rId6"/>
    <p:sldId id="265" r:id="rId7"/>
    <p:sldId id="420" r:id="rId8"/>
    <p:sldId id="257" r:id="rId9"/>
    <p:sldId id="306" r:id="rId10"/>
    <p:sldId id="283" r:id="rId11"/>
    <p:sldId id="409" r:id="rId12"/>
    <p:sldId id="309" r:id="rId13"/>
    <p:sldId id="266" r:id="rId14"/>
    <p:sldId id="398" r:id="rId15"/>
    <p:sldId id="284" r:id="rId16"/>
    <p:sldId id="310" r:id="rId17"/>
    <p:sldId id="267" r:id="rId18"/>
    <p:sldId id="412" r:id="rId19"/>
    <p:sldId id="364" r:id="rId20"/>
    <p:sldId id="347" r:id="rId21"/>
    <p:sldId id="333" r:id="rId22"/>
    <p:sldId id="311" r:id="rId23"/>
    <p:sldId id="305" r:id="rId24"/>
    <p:sldId id="332" r:id="rId25"/>
    <p:sldId id="397" r:id="rId26"/>
    <p:sldId id="287" r:id="rId27"/>
    <p:sldId id="286" r:id="rId28"/>
    <p:sldId id="288" r:id="rId29"/>
    <p:sldId id="314" r:id="rId30"/>
    <p:sldId id="413" r:id="rId31"/>
    <p:sldId id="385" r:id="rId32"/>
    <p:sldId id="383" r:id="rId33"/>
    <p:sldId id="382" r:id="rId34"/>
    <p:sldId id="295" r:id="rId35"/>
    <p:sldId id="334" r:id="rId36"/>
    <p:sldId id="378" r:id="rId37"/>
    <p:sldId id="280" r:id="rId38"/>
    <p:sldId id="401" r:id="rId39"/>
    <p:sldId id="318" r:id="rId40"/>
    <p:sldId id="421" r:id="rId41"/>
    <p:sldId id="428" r:id="rId42"/>
    <p:sldId id="429" r:id="rId43"/>
    <p:sldId id="424" r:id="rId44"/>
    <p:sldId id="425" r:id="rId45"/>
    <p:sldId id="426" r:id="rId46"/>
    <p:sldId id="427" r:id="rId47"/>
    <p:sldId id="431" r:id="rId48"/>
    <p:sldId id="432" r:id="rId49"/>
    <p:sldId id="433" r:id="rId50"/>
    <p:sldId id="434" r:id="rId51"/>
    <p:sldId id="435" r:id="rId52"/>
    <p:sldId id="328" r:id="rId53"/>
    <p:sldId id="417" r:id="rId54"/>
    <p:sldId id="404" r:id="rId55"/>
    <p:sldId id="294" r:id="rId56"/>
    <p:sldId id="371" r:id="rId57"/>
    <p:sldId id="278" r:id="rId58"/>
    <p:sldId id="393" r:id="rId59"/>
    <p:sldId id="395" r:id="rId60"/>
    <p:sldId id="438" r:id="rId61"/>
    <p:sldId id="439" r:id="rId62"/>
    <p:sldId id="372" r:id="rId63"/>
    <p:sldId id="269" r:id="rId64"/>
    <p:sldId id="298" r:id="rId65"/>
    <p:sldId id="430" r:id="rId66"/>
    <p:sldId id="380" r:id="rId67"/>
    <p:sldId id="408" r:id="rId68"/>
    <p:sldId id="381" r:id="rId69"/>
    <p:sldId id="275" r:id="rId70"/>
    <p:sldId id="365" r:id="rId71"/>
    <p:sldId id="263" r:id="rId72"/>
    <p:sldId id="262" r:id="rId73"/>
    <p:sldId id="301" r:id="rId74"/>
    <p:sldId id="302" r:id="rId75"/>
    <p:sldId id="376" r:id="rId76"/>
    <p:sldId id="361" r:id="rId77"/>
    <p:sldId id="356" r:id="rId78"/>
    <p:sldId id="357" r:id="rId79"/>
    <p:sldId id="358" r:id="rId80"/>
    <p:sldId id="359" r:id="rId81"/>
    <p:sldId id="360" r:id="rId82"/>
    <p:sldId id="366" r:id="rId83"/>
    <p:sldId id="343" r:id="rId84"/>
    <p:sldId id="407" r:id="rId85"/>
    <p:sldId id="411" r:id="rId86"/>
    <p:sldId id="436" r:id="rId8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6" autoAdjust="0"/>
    <p:restoredTop sz="80388" autoAdjust="0"/>
  </p:normalViewPr>
  <p:slideViewPr>
    <p:cSldViewPr>
      <p:cViewPr>
        <p:scale>
          <a:sx n="60" d="100"/>
          <a:sy n="60" d="100"/>
        </p:scale>
        <p:origin x="-750" y="-72"/>
      </p:cViewPr>
      <p:guideLst>
        <p:guide orient="horz" pos="2160"/>
        <p:guide pos="2880"/>
      </p:guideLst>
    </p:cSldViewPr>
  </p:slideViewPr>
  <p:outlineViewPr>
    <p:cViewPr>
      <p:scale>
        <a:sx n="33" d="100"/>
        <a:sy n="33" d="100"/>
      </p:scale>
      <p:origin x="0" y="17940"/>
    </p:cViewPr>
  </p:outlin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31" tIns="45716" rIns="91431" bIns="45716" rtlCol="0"/>
          <a:lstStyle>
            <a:lvl1pPr algn="r">
              <a:defRPr sz="1200"/>
            </a:lvl1pPr>
          </a:lstStyle>
          <a:p>
            <a:fld id="{098B488F-6F8F-4DE0-8F7C-2A6B65DCDF9F}" type="datetimeFigureOut">
              <a:rPr lang="en-US" smtClean="0"/>
              <a:t>6/23/2016</a:t>
            </a:fld>
            <a:endParaRPr lang="en-US"/>
          </a:p>
        </p:txBody>
      </p:sp>
      <p:sp>
        <p:nvSpPr>
          <p:cNvPr id="4" name="Footer Placeholder 3"/>
          <p:cNvSpPr>
            <a:spLocks noGrp="1"/>
          </p:cNvSpPr>
          <p:nvPr>
            <p:ph type="ftr" sz="quarter" idx="2"/>
          </p:nvPr>
        </p:nvSpPr>
        <p:spPr>
          <a:xfrm>
            <a:off x="0" y="8842376"/>
            <a:ext cx="3043238" cy="465138"/>
          </a:xfrm>
          <a:prstGeom prst="rect">
            <a:avLst/>
          </a:prstGeom>
        </p:spPr>
        <p:txBody>
          <a:bodyPr vert="horz" lIns="91431" tIns="45716" rIns="91431"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6"/>
            <a:ext cx="3043238" cy="465138"/>
          </a:xfrm>
          <a:prstGeom prst="rect">
            <a:avLst/>
          </a:prstGeom>
        </p:spPr>
        <p:txBody>
          <a:bodyPr vert="horz" lIns="91431" tIns="45716" rIns="91431" bIns="45716" rtlCol="0" anchor="b"/>
          <a:lstStyle>
            <a:lvl1pPr algn="r">
              <a:defRPr sz="1200"/>
            </a:lvl1pPr>
          </a:lstStyle>
          <a:p>
            <a:fld id="{B8710ABF-30E1-4DCA-8ECA-47207C4E9E2D}" type="slidenum">
              <a:rPr lang="en-US" smtClean="0"/>
              <a:t>‹#›</a:t>
            </a:fld>
            <a:endParaRPr lang="en-US"/>
          </a:p>
        </p:txBody>
      </p:sp>
    </p:spTree>
    <p:extLst>
      <p:ext uri="{BB962C8B-B14F-4D97-AF65-F5344CB8AC3E}">
        <p14:creationId xmlns:p14="http://schemas.microsoft.com/office/powerpoint/2010/main" val="2919180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08" tIns="46655" rIns="93308" bIns="46655"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08" tIns="46655" rIns="93308" bIns="46655" rtlCol="0"/>
          <a:lstStyle>
            <a:lvl1pPr algn="r">
              <a:defRPr sz="1200"/>
            </a:lvl1pPr>
          </a:lstStyle>
          <a:p>
            <a:fld id="{E3F7305A-546A-4D15-9597-672E0EEAE28F}" type="datetimeFigureOut">
              <a:rPr lang="en-US" smtClean="0"/>
              <a:pPr/>
              <a:t>6/23/2016</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08" tIns="46655" rIns="93308" bIns="46655" rtlCol="0" anchor="ctr"/>
          <a:lstStyle/>
          <a:p>
            <a:endParaRPr lang="en-US"/>
          </a:p>
        </p:txBody>
      </p:sp>
      <p:sp>
        <p:nvSpPr>
          <p:cNvPr id="5" name="Notes Placeholder 4"/>
          <p:cNvSpPr>
            <a:spLocks noGrp="1"/>
          </p:cNvSpPr>
          <p:nvPr>
            <p:ph type="body" sz="quarter" idx="3"/>
          </p:nvPr>
        </p:nvSpPr>
        <p:spPr>
          <a:xfrm>
            <a:off x="702311" y="4421824"/>
            <a:ext cx="5618480" cy="4189095"/>
          </a:xfrm>
          <a:prstGeom prst="rect">
            <a:avLst/>
          </a:prstGeom>
        </p:spPr>
        <p:txBody>
          <a:bodyPr vert="horz" lIns="93308" tIns="46655" rIns="93308" bIns="466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42031"/>
            <a:ext cx="3043343" cy="465455"/>
          </a:xfrm>
          <a:prstGeom prst="rect">
            <a:avLst/>
          </a:prstGeom>
        </p:spPr>
        <p:txBody>
          <a:bodyPr vert="horz" lIns="93308" tIns="46655" rIns="93308" bIns="46655"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1"/>
            <a:ext cx="3043343" cy="465455"/>
          </a:xfrm>
          <a:prstGeom prst="rect">
            <a:avLst/>
          </a:prstGeom>
        </p:spPr>
        <p:txBody>
          <a:bodyPr vert="horz" lIns="93308" tIns="46655" rIns="93308" bIns="46655" rtlCol="0" anchor="b"/>
          <a:lstStyle>
            <a:lvl1pPr algn="r">
              <a:defRPr sz="1200"/>
            </a:lvl1pPr>
          </a:lstStyle>
          <a:p>
            <a:fld id="{5BD67F26-EE9D-4D88-8E26-0A10DD782BFA}" type="slidenum">
              <a:rPr lang="en-US" smtClean="0"/>
              <a:pPr/>
              <a:t>‹#›</a:t>
            </a:fld>
            <a:endParaRPr lang="en-US"/>
          </a:p>
        </p:txBody>
      </p:sp>
    </p:spTree>
    <p:extLst>
      <p:ext uri="{BB962C8B-B14F-4D97-AF65-F5344CB8AC3E}">
        <p14:creationId xmlns:p14="http://schemas.microsoft.com/office/powerpoint/2010/main" val="1865244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Latest</a:t>
            </a:r>
            <a:r>
              <a:rPr lang="en-US" baseline="0" dirty="0" smtClean="0"/>
              <a:t> CB rules since late July</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33088">
              <a:defRPr/>
            </a:pPr>
            <a:r>
              <a:rPr lang="en-US" u="sng" dirty="0"/>
              <a:t>Contract section 4.5.7.1 Community Benefit </a:t>
            </a:r>
            <a:r>
              <a:rPr lang="en-US" dirty="0"/>
              <a:t>– For members meeting NFLOC, the Contractor shall provide the Community Benefit, as determined </a:t>
            </a:r>
            <a:r>
              <a:rPr lang="en-US" b="1" dirty="0"/>
              <a:t>appropriate</a:t>
            </a:r>
            <a:r>
              <a:rPr lang="en-US" dirty="0"/>
              <a:t> based on the Comprehensive Needs Assessment.</a:t>
            </a:r>
          </a:p>
          <a:p>
            <a:pPr marL="0" lvl="1" defTabSz="933088">
              <a:defRPr/>
            </a:pPr>
            <a:endParaRPr lang="en-US" dirty="0"/>
          </a:p>
          <a:p>
            <a:pPr marL="0" lvl="1" defTabSz="933088">
              <a:defRPr/>
            </a:pPr>
            <a:r>
              <a:rPr lang="en-US" u="sng" dirty="0"/>
              <a:t>8.302.12.10 NMAC  Agency Based Community Benefit </a:t>
            </a:r>
            <a:r>
              <a:rPr lang="en-US" dirty="0"/>
              <a:t>-- The MCOs shall offer the ABCB approach to its member who meets the nursing facility (NF) LOC and is determined through a CNA or reassessment to </a:t>
            </a:r>
            <a:r>
              <a:rPr lang="en-US" b="1" dirty="0"/>
              <a:t>need</a:t>
            </a:r>
            <a:r>
              <a:rPr lang="en-US" dirty="0"/>
              <a:t> MCO community benefit services.   </a:t>
            </a:r>
          </a:p>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1" dirty="0"/>
              <a:t>Many of the timelines, procedures, and processes need to be included in MCO PNP’s to assist the support broker/care coordinator in timely processing of all SDCB aspects.</a:t>
            </a:r>
          </a:p>
        </p:txBody>
      </p:sp>
      <p:sp>
        <p:nvSpPr>
          <p:cNvPr id="4" name="Slide Number Placeholder 3"/>
          <p:cNvSpPr>
            <a:spLocks noGrp="1"/>
          </p:cNvSpPr>
          <p:nvPr>
            <p:ph type="sldNum" sz="quarter" idx="10"/>
          </p:nvPr>
        </p:nvSpPr>
        <p:spPr/>
        <p:txBody>
          <a:bodyPr/>
          <a:lstStyle/>
          <a:p>
            <a:fld id="{5BD67F26-EE9D-4D88-8E26-0A10DD782BFA}"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In this </a:t>
            </a:r>
            <a:r>
              <a:rPr lang="en-US" dirty="0" err="1"/>
              <a:t>powerpoint</a:t>
            </a:r>
            <a:r>
              <a:rPr lang="en-US" dirty="0"/>
              <a:t>, we’ve shortened </a:t>
            </a:r>
            <a:r>
              <a:rPr lang="en-US" dirty="0" err="1"/>
              <a:t>FOCoS</a:t>
            </a:r>
            <a:r>
              <a:rPr lang="en-US" i="1" dirty="0" err="1"/>
              <a:t>online</a:t>
            </a:r>
            <a:r>
              <a:rPr lang="en-US" dirty="0"/>
              <a:t> to </a:t>
            </a:r>
            <a:r>
              <a:rPr lang="en-US" b="1" dirty="0" err="1"/>
              <a:t>FOCoS</a:t>
            </a:r>
            <a:r>
              <a:rPr lang="en-US" dirty="0"/>
              <a:t>. </a:t>
            </a:r>
          </a:p>
        </p:txBody>
      </p:sp>
      <p:sp>
        <p:nvSpPr>
          <p:cNvPr id="4" name="Slide Number Placeholder 3"/>
          <p:cNvSpPr>
            <a:spLocks noGrp="1"/>
          </p:cNvSpPr>
          <p:nvPr>
            <p:ph type="sldNum" sz="quarter" idx="10"/>
          </p:nvPr>
        </p:nvSpPr>
        <p:spPr/>
        <p:txBody>
          <a:bodyPr/>
          <a:lstStyle/>
          <a:p>
            <a:fld id="{5BD67F26-EE9D-4D88-8E26-0A10DD782BFA}"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15689">
              <a:defRPr/>
            </a:pPr>
            <a:r>
              <a:rPr lang="en-US" sz="3000" b="1" dirty="0"/>
              <a:t>SDCB is like “running a small business”</a:t>
            </a:r>
          </a:p>
          <a:p>
            <a:pPr marL="0" lvl="1" defTabSz="915689">
              <a:defRPr/>
            </a:pPr>
            <a:endParaRPr lang="en-US" sz="3000" b="1" dirty="0"/>
          </a:p>
          <a:p>
            <a:r>
              <a:rPr lang="en-US" b="1" dirty="0" smtClean="0"/>
              <a:t>SDCB allows greater freedom in choosing who will take care of you, but it is more involved than Agency-Based.   (4</a:t>
            </a:r>
            <a:r>
              <a:rPr lang="en-US" b="1" baseline="30000" dirty="0" smtClean="0"/>
              <a:t>th</a:t>
            </a:r>
            <a:r>
              <a:rPr lang="en-US" b="1" dirty="0" smtClean="0"/>
              <a:t> bullet) Member will not receive one-on-one help with every little part of managing the program- they must be willing to put in the effort into managing their care.  </a:t>
            </a:r>
            <a:endParaRPr lang="en-US" b="1"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15689">
              <a:defRPr/>
            </a:pPr>
            <a:r>
              <a:rPr lang="en-US" sz="3000" dirty="0"/>
              <a:t>SDCB is not for everyone</a:t>
            </a:r>
            <a:endParaRPr lang="en-US" sz="2600" dirty="0"/>
          </a:p>
          <a:p>
            <a:pPr marL="0" lvl="1" defTabSz="915689">
              <a:defRPr/>
            </a:pPr>
            <a:r>
              <a:rPr lang="en-US" sz="3000" dirty="0"/>
              <a:t>SDCB is like “running a small business”</a:t>
            </a:r>
          </a:p>
          <a:p>
            <a:r>
              <a:rPr lang="en-US" dirty="0" smtClean="0"/>
              <a:t>SDCB allows greater freedom in choosing who will take care of you, but it is more involved than Agency-Based.  Member will not receive one-on-one help with every little part of managing the program- they must be willing to put in the effort into managing their care.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MCO</a:t>
            </a:r>
            <a:r>
              <a:rPr lang="en-US" baseline="0" dirty="0" smtClean="0"/>
              <a:t> processes vary for this action: obtain PNP/SOP with these types of detailed process information.</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8</a:t>
            </a:fld>
            <a:endParaRPr lang="en-US"/>
          </a:p>
        </p:txBody>
      </p:sp>
    </p:spTree>
    <p:extLst>
      <p:ext uri="{BB962C8B-B14F-4D97-AF65-F5344CB8AC3E}">
        <p14:creationId xmlns:p14="http://schemas.microsoft.com/office/powerpoint/2010/main" val="2119594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most common transfer is ABCB to SDCB and the primary tasks with these transfers are FOCoS oriented.</a:t>
            </a:r>
          </a:p>
          <a:p>
            <a:endParaRPr lang="en-US" dirty="0" smtClean="0"/>
          </a:p>
          <a:p>
            <a:r>
              <a:rPr lang="en-US" dirty="0" smtClean="0"/>
              <a:t>CC must inform ABCB providers of the end date of ABCB to avoid PCO workers continuing to work and expecting to be paid when member has already transferred to SDCB.  And to avoid gap in service if PCO workers stop coming to home because they think member has already transferred to ABCB.  SDCB employees will not get paid until member has completely transferred to SDCB.</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12-month budget at annual re-determinations</a:t>
            </a:r>
          </a:p>
          <a:p>
            <a:endParaRPr lang="en-US" b="1"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10</a:t>
            </a:fld>
            <a:endParaRPr lang="en-US"/>
          </a:p>
        </p:txBody>
      </p:sp>
    </p:spTree>
    <p:extLst>
      <p:ext uri="{BB962C8B-B14F-4D97-AF65-F5344CB8AC3E}">
        <p14:creationId xmlns:p14="http://schemas.microsoft.com/office/powerpoint/2010/main" val="1592377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Working plan completed…</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11</a:t>
            </a:fld>
            <a:endParaRPr lang="en-US"/>
          </a:p>
        </p:txBody>
      </p:sp>
    </p:spTree>
    <p:extLst>
      <p:ext uri="{BB962C8B-B14F-4D97-AF65-F5344CB8AC3E}">
        <p14:creationId xmlns:p14="http://schemas.microsoft.com/office/powerpoint/2010/main" val="2829746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Expense Report review: during the periodic visit, take note, in the home, to see if member bought what they invoiced for, </a:t>
            </a:r>
            <a:r>
              <a:rPr lang="en-US" u="sng" dirty="0" smtClean="0"/>
              <a:t>ask</a:t>
            </a:r>
            <a:r>
              <a:rPr lang="en-US" dirty="0" smtClean="0"/>
              <a:t> why member is using too much or is not using services, etc.</a:t>
            </a:r>
            <a:r>
              <a:rPr lang="en-US" baseline="0" dirty="0" smtClean="0"/>
              <a:t> </a:t>
            </a:r>
            <a:r>
              <a:rPr lang="en-US" dirty="0" smtClean="0"/>
              <a:t>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14</a:t>
            </a:fld>
            <a:endParaRPr lang="en-US"/>
          </a:p>
        </p:txBody>
      </p:sp>
    </p:spTree>
    <p:extLst>
      <p:ext uri="{BB962C8B-B14F-4D97-AF65-F5344CB8AC3E}">
        <p14:creationId xmlns:p14="http://schemas.microsoft.com/office/powerpoint/2010/main" val="2798099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smtClean="0"/>
              <a:t>RFA:</a:t>
            </a:r>
            <a:r>
              <a:rPr lang="en-US" b="0" u="sng" baseline="0" dirty="0" smtClean="0"/>
              <a:t> </a:t>
            </a:r>
            <a:r>
              <a:rPr lang="en-US" baseline="0" dirty="0" smtClean="0"/>
              <a:t>Request for Administration are actions that must be addressed by the SB regarding the care plan- incorrect Version #, hours not calculated correctly, months not prorated correctly, etc.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15</a:t>
            </a:fld>
            <a:endParaRPr lang="en-US"/>
          </a:p>
        </p:txBody>
      </p:sp>
    </p:spTree>
    <p:extLst>
      <p:ext uri="{BB962C8B-B14F-4D97-AF65-F5344CB8AC3E}">
        <p14:creationId xmlns:p14="http://schemas.microsoft.com/office/powerpoint/2010/main" val="649681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 tracker tool or “tickler file” to stay on top of annual </a:t>
            </a:r>
            <a:r>
              <a:rPr lang="en-US" dirty="0" err="1" smtClean="0"/>
              <a:t>recertifications</a:t>
            </a:r>
            <a:r>
              <a:rPr lang="en-US" dirty="0" smtClean="0"/>
              <a:t>.  Remind members to submit ISD applications/verification.  Overdue </a:t>
            </a:r>
            <a:r>
              <a:rPr lang="en-US" dirty="0" err="1" smtClean="0"/>
              <a:t>recertifications</a:t>
            </a:r>
            <a:r>
              <a:rPr lang="en-US" dirty="0" smtClean="0"/>
              <a:t> result in: disenrollment from MCO, non-payment of employees, no access to acute/ancillary (including meds). It can take months to fix problems that result from overdue </a:t>
            </a:r>
            <a:r>
              <a:rPr lang="en-US" dirty="0" err="1" smtClean="0"/>
              <a:t>recertifications</a:t>
            </a:r>
            <a:r>
              <a:rPr lang="en-US" dirty="0" smtClean="0"/>
              <a:t>.   </a:t>
            </a:r>
          </a:p>
          <a:p>
            <a:endParaRPr lang="en-US" dirty="0" smtClean="0"/>
          </a:p>
          <a:p>
            <a:r>
              <a:rPr lang="en-US" dirty="0" smtClean="0"/>
              <a:t>Keep the IR/ANE policy manual</a:t>
            </a:r>
            <a:r>
              <a:rPr lang="en-US" baseline="0" dirty="0" smtClean="0"/>
              <a:t> handy</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16</a:t>
            </a:fld>
            <a:endParaRPr lang="en-US"/>
          </a:p>
        </p:txBody>
      </p:sp>
    </p:spTree>
    <p:extLst>
      <p:ext uri="{BB962C8B-B14F-4D97-AF65-F5344CB8AC3E}">
        <p14:creationId xmlns:p14="http://schemas.microsoft.com/office/powerpoint/2010/main" val="1951797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Procedures and Policy must be in place to address things</a:t>
            </a:r>
            <a:r>
              <a:rPr lang="en-US" baseline="0" dirty="0" smtClean="0"/>
              <a:t> like: We’ve been copied on CIUs from SBs to CCs requesting this info.  There must be an internal process that describes exactly how the SB should receive this info.  </a:t>
            </a:r>
            <a:r>
              <a:rPr lang="en-US" b="1" baseline="0" dirty="0" smtClean="0"/>
              <a:t>The SBs rely on the CCs for most of the preliminary info and the SBs can’t do their job without the CC’s cooperation. </a:t>
            </a:r>
            <a:endParaRPr lang="en-US" b="1"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Procedures and Policy must identify tasks performed by each entity. </a:t>
            </a:r>
            <a:br>
              <a:rPr lang="en-US" dirty="0" smtClean="0"/>
            </a:br>
            <a:r>
              <a:rPr lang="en-US" dirty="0" smtClean="0"/>
              <a:t>Some duties are inclusive to both the Care Coordinator and Support Broker: respond to RFA/RFI, respond to member requests, etc.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CC will notify the SBA at the appropriate time when the SB/SBA may begin working with the member.</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22</a:t>
            </a:fld>
            <a:endParaRPr lang="en-US"/>
          </a:p>
        </p:txBody>
      </p:sp>
    </p:spTree>
    <p:extLst>
      <p:ext uri="{BB962C8B-B14F-4D97-AF65-F5344CB8AC3E}">
        <p14:creationId xmlns:p14="http://schemas.microsoft.com/office/powerpoint/2010/main" val="1214664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same criteria applies to both ABCB </a:t>
            </a:r>
            <a:r>
              <a:rPr lang="en-US" u="sng" dirty="0" smtClean="0"/>
              <a:t>and</a:t>
            </a:r>
            <a:r>
              <a:rPr lang="en-US" dirty="0" smtClean="0"/>
              <a:t> SDCB.</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 current Brain Injury (BI) Waiver exists in NM Medicaid.</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No allocation </a:t>
            </a:r>
            <a:r>
              <a:rPr lang="en-US" dirty="0" smtClean="0"/>
              <a:t>needed for these individuals. Members</a:t>
            </a:r>
            <a:r>
              <a:rPr lang="en-US" baseline="0" dirty="0" smtClean="0"/>
              <a:t> with any of these COEs</a:t>
            </a:r>
            <a:r>
              <a:rPr lang="en-US" dirty="0" smtClean="0"/>
              <a:t> may already be in ABCB</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26</a:t>
            </a:fld>
            <a:endParaRPr lang="en-US"/>
          </a:p>
        </p:txBody>
      </p:sp>
    </p:spTree>
    <p:extLst>
      <p:ext uri="{BB962C8B-B14F-4D97-AF65-F5344CB8AC3E}">
        <p14:creationId xmlns:p14="http://schemas.microsoft.com/office/powerpoint/2010/main" val="643499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5BD67F26-EE9D-4D88-8E26-0A10DD782BFA}"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slides define SDCB</a:t>
            </a:r>
            <a:r>
              <a:rPr lang="en-US" baseline="0" dirty="0" smtClean="0"/>
              <a:t> SOCs , we will only be reviewing SDCB SOCs</a:t>
            </a:r>
          </a:p>
          <a:p>
            <a:endParaRPr lang="en-US" baseline="0" dirty="0" smtClean="0"/>
          </a:p>
        </p:txBody>
      </p:sp>
      <p:sp>
        <p:nvSpPr>
          <p:cNvPr id="4" name="Slide Number Placeholder 3"/>
          <p:cNvSpPr>
            <a:spLocks noGrp="1"/>
          </p:cNvSpPr>
          <p:nvPr>
            <p:ph type="sldNum" sz="quarter" idx="10"/>
          </p:nvPr>
        </p:nvSpPr>
        <p:spPr/>
        <p:txBody>
          <a:bodyPr/>
          <a:lstStyle/>
          <a:p>
            <a:fld id="{5BD67F26-EE9D-4D88-8E26-0A10DD782BFA}" type="slidenum">
              <a:rPr lang="en-US" smtClean="0"/>
              <a:pPr/>
              <a:t>28</a:t>
            </a:fld>
            <a:endParaRPr lang="en-US"/>
          </a:p>
        </p:txBody>
      </p:sp>
    </p:spTree>
    <p:extLst>
      <p:ext uri="{BB962C8B-B14F-4D97-AF65-F5344CB8AC3E}">
        <p14:creationId xmlns:p14="http://schemas.microsoft.com/office/powerpoint/2010/main" val="9108237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SSI Extension 001, 003,</a:t>
            </a:r>
            <a:r>
              <a:rPr lang="en-US" baseline="0" dirty="0" smtClean="0"/>
              <a:t> 004</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29</a:t>
            </a:fld>
            <a:endParaRPr lang="en-US"/>
          </a:p>
        </p:txBody>
      </p:sp>
    </p:spTree>
    <p:extLst>
      <p:ext uri="{BB962C8B-B14F-4D97-AF65-F5344CB8AC3E}">
        <p14:creationId xmlns:p14="http://schemas.microsoft.com/office/powerpoint/2010/main" val="3196866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30</a:t>
            </a:fld>
            <a:endParaRPr lang="en-US"/>
          </a:p>
        </p:txBody>
      </p:sp>
    </p:spTree>
    <p:extLst>
      <p:ext uri="{BB962C8B-B14F-4D97-AF65-F5344CB8AC3E}">
        <p14:creationId xmlns:p14="http://schemas.microsoft.com/office/powerpoint/2010/main" val="40588399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members making the switch from ABCB to SDCB only; prorated year, budget, plan </a:t>
            </a:r>
          </a:p>
          <a:p>
            <a:endParaRPr lang="en-US" baseline="0" dirty="0" smtClean="0"/>
          </a:p>
          <a:p>
            <a:r>
              <a:rPr lang="en-US" baseline="0" dirty="0" smtClean="0"/>
              <a:t>SOC is viewable in the web portal</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31</a:t>
            </a:fld>
            <a:endParaRPr lang="en-US"/>
          </a:p>
        </p:txBody>
      </p:sp>
    </p:spTree>
    <p:extLst>
      <p:ext uri="{BB962C8B-B14F-4D97-AF65-F5344CB8AC3E}">
        <p14:creationId xmlns:p14="http://schemas.microsoft.com/office/powerpoint/2010/main" val="21441307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32</a:t>
            </a:fld>
            <a:endParaRPr lang="en-US"/>
          </a:p>
        </p:txBody>
      </p:sp>
    </p:spTree>
    <p:extLst>
      <p:ext uri="{BB962C8B-B14F-4D97-AF65-F5344CB8AC3E}">
        <p14:creationId xmlns:p14="http://schemas.microsoft.com/office/powerpoint/2010/main" val="2017188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member is INACTIVE</a:t>
            </a:r>
            <a:r>
              <a:rPr lang="en-US" baseline="0" dirty="0" smtClean="0"/>
              <a:t> in FOCoS, employees/vendors will not get paid until member is re-activated in FOCoS</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33</a:t>
            </a:fld>
            <a:endParaRPr lang="en-US"/>
          </a:p>
        </p:txBody>
      </p:sp>
    </p:spTree>
    <p:extLst>
      <p:ext uri="{BB962C8B-B14F-4D97-AF65-F5344CB8AC3E}">
        <p14:creationId xmlns:p14="http://schemas.microsoft.com/office/powerpoint/2010/main" val="23248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talk about each transfer in detail beginning with the most common one: ABCB to SDCB.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ABCB</a:t>
            </a:r>
            <a:r>
              <a:rPr lang="en-US" baseline="0" dirty="0" smtClean="0"/>
              <a:t> member can decide to switch to SDCB anytime…BUT… the actual switch to SDCB cannot take place any earlier than the first of the month following the 120 day requirement in ABCB.</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Successfully completed = CC verifies this information in the portal and FOCoS.</a:t>
            </a:r>
          </a:p>
          <a:p>
            <a:endParaRPr lang="en-US" dirty="0" smtClean="0"/>
          </a:p>
          <a:p>
            <a:r>
              <a:rPr lang="en-US" dirty="0" smtClean="0"/>
              <a:t>This</a:t>
            </a:r>
            <a:r>
              <a:rPr lang="en-US" baseline="0" dirty="0" smtClean="0"/>
              <a:t> process may take up to two days.</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36</a:t>
            </a:fld>
            <a:endParaRPr lang="en-US"/>
          </a:p>
        </p:txBody>
      </p:sp>
    </p:spTree>
    <p:extLst>
      <p:ext uri="{BB962C8B-B14F-4D97-AF65-F5344CB8AC3E}">
        <p14:creationId xmlns:p14="http://schemas.microsoft.com/office/powerpoint/2010/main" val="2026679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be realistic about the proposed/potential</a:t>
            </a:r>
            <a:r>
              <a:rPr lang="en-US" baseline="0" dirty="0" smtClean="0"/>
              <a:t> SDCB start date: if the SDCB care plan is not submitted to/by the MCO before the 10</a:t>
            </a:r>
            <a:r>
              <a:rPr lang="en-US" baseline="30000" dirty="0" smtClean="0"/>
              <a:t>th</a:t>
            </a:r>
            <a:r>
              <a:rPr lang="en-US" baseline="0" dirty="0" smtClean="0"/>
              <a:t> of the month, don’t expect the plan to begin the 1</a:t>
            </a:r>
            <a:r>
              <a:rPr lang="en-US" baseline="30000" dirty="0" smtClean="0"/>
              <a:t>st</a:t>
            </a:r>
            <a:r>
              <a:rPr lang="en-US" baseline="0" dirty="0" smtClean="0"/>
              <a:t> of the following month. MCOs are required to conduct a thorough review of all requested SDCB goals/care plans, this takes time and depending on how many goals/services are being requested, the review will take that much longer.</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37</a:t>
            </a:fld>
            <a:endParaRPr lang="en-US"/>
          </a:p>
        </p:txBody>
      </p:sp>
    </p:spTree>
    <p:extLst>
      <p:ext uri="{BB962C8B-B14F-4D97-AF65-F5344CB8AC3E}">
        <p14:creationId xmlns:p14="http://schemas.microsoft.com/office/powerpoint/2010/main" val="25424234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moving from ABCB to SDCB, the initial SDCB care plan will almost always be pro-rated. The SDCB care plan will be a mini-plan and</a:t>
            </a:r>
            <a:r>
              <a:rPr lang="en-US" baseline="0" dirty="0" smtClean="0"/>
              <a:t> will end on the same day that it would’ve normally ended if the member had stayed in ABCB or will end when </a:t>
            </a:r>
            <a:r>
              <a:rPr lang="en-US" baseline="0" smtClean="0"/>
              <a:t>the NFLOC </a:t>
            </a:r>
            <a:r>
              <a:rPr lang="en-US" baseline="0" dirty="0" smtClean="0"/>
              <a:t>is set to expire.  All SDCB care plans after this will be for 12 months. The only time the initial SDCB care plan is made for 12 months is if: the ABCB care plan and </a:t>
            </a:r>
            <a:r>
              <a:rPr lang="en-US" baseline="0" smtClean="0"/>
              <a:t>the NFLOC </a:t>
            </a:r>
            <a:r>
              <a:rPr lang="en-US" baseline="0" dirty="0" smtClean="0"/>
              <a:t>were due to expire at the same time as member decides to transfer to SDCB.     </a:t>
            </a:r>
          </a:p>
          <a:p>
            <a:endParaRPr lang="en-US" baseline="0" dirty="0" smtClean="0"/>
          </a:p>
          <a:p>
            <a:r>
              <a:rPr lang="en-US" baseline="0" dirty="0" smtClean="0"/>
              <a:t>CC or MCO-UR do not </a:t>
            </a:r>
            <a:r>
              <a:rPr lang="en-US" dirty="0" smtClean="0"/>
              <a:t> make any changes to the SDCB care plan, the</a:t>
            </a:r>
            <a:r>
              <a:rPr lang="en-US" baseline="0" dirty="0" smtClean="0"/>
              <a:t> member and SB must work together to address any/all questions raised via the CC or MCO-UR reviews</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38</a:t>
            </a:fld>
            <a:endParaRPr lang="en-US"/>
          </a:p>
        </p:txBody>
      </p:sp>
    </p:spTree>
    <p:extLst>
      <p:ext uri="{BB962C8B-B14F-4D97-AF65-F5344CB8AC3E}">
        <p14:creationId xmlns:p14="http://schemas.microsoft.com/office/powerpoint/2010/main" val="25455315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gaps in services between ABCB &amp; SDCB service models</a:t>
            </a:r>
          </a:p>
          <a:p>
            <a:endParaRPr lang="en-US" dirty="0" smtClean="0"/>
          </a:p>
          <a:p>
            <a:r>
              <a:rPr lang="en-US" dirty="0" smtClean="0"/>
              <a:t>SDCB has</a:t>
            </a:r>
            <a:r>
              <a:rPr lang="en-US" baseline="0" dirty="0" smtClean="0"/>
              <a:t> the 1</a:t>
            </a:r>
            <a:r>
              <a:rPr lang="en-US" baseline="30000" dirty="0" smtClean="0"/>
              <a:t>st</a:t>
            </a:r>
            <a:r>
              <a:rPr lang="en-US" baseline="0" dirty="0" smtClean="0"/>
              <a:t> of the month transfer rule, not ABCB</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39</a:t>
            </a:fld>
            <a:endParaRPr lang="en-US"/>
          </a:p>
        </p:txBody>
      </p:sp>
    </p:spTree>
    <p:extLst>
      <p:ext uri="{BB962C8B-B14F-4D97-AF65-F5344CB8AC3E}">
        <p14:creationId xmlns:p14="http://schemas.microsoft.com/office/powerpoint/2010/main" val="3233370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5689">
              <a:defRPr/>
            </a:pPr>
            <a:r>
              <a:rPr lang="en-US" dirty="0" smtClean="0"/>
              <a:t>If member has a service that is </a:t>
            </a:r>
            <a:r>
              <a:rPr lang="en-US" u="sng" dirty="0" smtClean="0"/>
              <a:t>not</a:t>
            </a:r>
            <a:r>
              <a:rPr lang="en-US" dirty="0" smtClean="0"/>
              <a:t> in SDCB, the member may substitute it with a similar service.  If the member absolutely wants that service, and he continues to meet </a:t>
            </a:r>
            <a:r>
              <a:rPr lang="en-US" smtClean="0"/>
              <a:t>the LOC </a:t>
            </a:r>
            <a:r>
              <a:rPr lang="en-US" dirty="0" smtClean="0"/>
              <a:t>criteria for DD/MF, the member can refuse </a:t>
            </a:r>
            <a:r>
              <a:rPr lang="en-US" smtClean="0"/>
              <a:t>the allocation </a:t>
            </a:r>
            <a:r>
              <a:rPr lang="en-US" dirty="0" smtClean="0"/>
              <a:t>and stay on COE 095/096 and stay on </a:t>
            </a:r>
            <a:r>
              <a:rPr lang="en-US" dirty="0" err="1" smtClean="0"/>
              <a:t>Mi</a:t>
            </a:r>
            <a:r>
              <a:rPr lang="en-US" dirty="0" smtClean="0"/>
              <a:t> Via.  This is an important decision and should only be made after careful consideration of all aspects. </a:t>
            </a:r>
          </a:p>
          <a:p>
            <a:pPr defTabSz="915689">
              <a:defRPr/>
            </a:pPr>
            <a:endParaRPr lang="en-US" dirty="0" smtClean="0"/>
          </a:p>
          <a:p>
            <a:pPr defTabSz="915689">
              <a:defRPr/>
            </a:pPr>
            <a:r>
              <a:rPr lang="en-US" dirty="0" smtClean="0"/>
              <a:t>The member may also decide to utilize </a:t>
            </a:r>
            <a:r>
              <a:rPr lang="en-US" smtClean="0"/>
              <a:t>the allocation</a:t>
            </a:r>
            <a:r>
              <a:rPr lang="en-US" dirty="0" smtClean="0"/>
              <a:t>, but switch to ABCB not SDCB</a:t>
            </a:r>
            <a:r>
              <a:rPr lang="en-US" baseline="0" dirty="0" smtClean="0"/>
              <a:t> and may change to SDCB at a later date.</a:t>
            </a:r>
            <a:r>
              <a:rPr lang="en-US" dirty="0" smtClean="0"/>
              <a:t>    </a:t>
            </a:r>
          </a:p>
          <a:p>
            <a:pPr defTabSz="915689">
              <a:defRPr/>
            </a:pPr>
            <a:endParaRPr lang="en-US" dirty="0" smtClean="0"/>
          </a:p>
          <a:p>
            <a:pPr defTabSz="915689">
              <a:defRPr/>
            </a:pPr>
            <a:r>
              <a:rPr lang="en-US" dirty="0" smtClean="0"/>
              <a:t>The SDCB service package is not identical to </a:t>
            </a:r>
            <a:r>
              <a:rPr lang="en-US" dirty="0" err="1" smtClean="0"/>
              <a:t>Mi</a:t>
            </a:r>
            <a:r>
              <a:rPr lang="en-US" dirty="0" smtClean="0"/>
              <a:t> Via and not all </a:t>
            </a:r>
            <a:r>
              <a:rPr lang="en-US" dirty="0" err="1" smtClean="0"/>
              <a:t>Mi</a:t>
            </a:r>
            <a:r>
              <a:rPr lang="en-US" dirty="0" smtClean="0"/>
              <a:t> Via services are available in SDCB.</a:t>
            </a:r>
          </a:p>
          <a:p>
            <a:pPr defTabSz="915689">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5689">
              <a:defRPr/>
            </a:pPr>
            <a:r>
              <a:rPr lang="en-US" dirty="0" smtClean="0"/>
              <a:t>If member has a service that is </a:t>
            </a:r>
            <a:r>
              <a:rPr lang="en-US" u="sng" dirty="0" smtClean="0"/>
              <a:t>not</a:t>
            </a:r>
            <a:r>
              <a:rPr lang="en-US" dirty="0" smtClean="0"/>
              <a:t> in SDCB, the member may substitute it with a similar service.  If the member absolutely wants that service, and he continues to meet </a:t>
            </a:r>
            <a:r>
              <a:rPr lang="en-US" smtClean="0"/>
              <a:t>the LOC </a:t>
            </a:r>
            <a:r>
              <a:rPr lang="en-US" dirty="0" smtClean="0"/>
              <a:t>criteria for DD/MF, the member can refuse </a:t>
            </a:r>
            <a:r>
              <a:rPr lang="en-US" smtClean="0"/>
              <a:t>the allocation </a:t>
            </a:r>
            <a:r>
              <a:rPr lang="en-US" dirty="0" smtClean="0"/>
              <a:t>and stay on COE 095/096 and stay on </a:t>
            </a:r>
            <a:r>
              <a:rPr lang="en-US" dirty="0" err="1" smtClean="0"/>
              <a:t>Mi</a:t>
            </a:r>
            <a:r>
              <a:rPr lang="en-US" dirty="0" smtClean="0"/>
              <a:t> Via.  This is an important decision and should only be made after careful consideration of all aspects. </a:t>
            </a:r>
          </a:p>
          <a:p>
            <a:pPr defTabSz="915689">
              <a:defRPr/>
            </a:pPr>
            <a:endParaRPr lang="en-US" dirty="0" smtClean="0"/>
          </a:p>
          <a:p>
            <a:pPr defTabSz="915689">
              <a:defRPr/>
            </a:pPr>
            <a:r>
              <a:rPr lang="en-US" dirty="0" smtClean="0"/>
              <a:t>The member may also decide to utilize </a:t>
            </a:r>
            <a:r>
              <a:rPr lang="en-US" smtClean="0"/>
              <a:t>the allocation</a:t>
            </a:r>
            <a:r>
              <a:rPr lang="en-US" dirty="0" smtClean="0"/>
              <a:t>, but switch to ABCB not SDCB</a:t>
            </a:r>
            <a:r>
              <a:rPr lang="en-US" baseline="0" dirty="0" smtClean="0"/>
              <a:t> and may change to SDCB at a later date.</a:t>
            </a:r>
            <a:r>
              <a:rPr lang="en-US" dirty="0" smtClean="0"/>
              <a:t>    </a:t>
            </a:r>
          </a:p>
          <a:p>
            <a:pPr defTabSz="915689">
              <a:defRPr/>
            </a:pPr>
            <a:endParaRPr lang="en-US" dirty="0" smtClean="0"/>
          </a:p>
          <a:p>
            <a:pPr defTabSz="915689">
              <a:defRPr/>
            </a:pPr>
            <a:r>
              <a:rPr lang="en-US" dirty="0" smtClean="0"/>
              <a:t>The SDCB service package is not identical to </a:t>
            </a:r>
            <a:r>
              <a:rPr lang="en-US" dirty="0" err="1" smtClean="0"/>
              <a:t>Mi</a:t>
            </a:r>
            <a:r>
              <a:rPr lang="en-US" dirty="0" smtClean="0"/>
              <a:t> Via and not all </a:t>
            </a:r>
            <a:r>
              <a:rPr lang="en-US" dirty="0" err="1" smtClean="0"/>
              <a:t>Mi</a:t>
            </a:r>
            <a:r>
              <a:rPr lang="en-US" dirty="0" smtClean="0"/>
              <a:t> Via services are available in SDCB.</a:t>
            </a:r>
          </a:p>
          <a:p>
            <a:pPr defTabSz="915689">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SDCB budget is not pro-rated</a:t>
            </a:r>
          </a:p>
          <a:p>
            <a:r>
              <a:rPr lang="en-US" dirty="0" smtClean="0"/>
              <a:t>SDCB budget dates are matched up with newly </a:t>
            </a:r>
            <a:r>
              <a:rPr lang="en-US" smtClean="0"/>
              <a:t>determined NFLOC </a:t>
            </a:r>
            <a:r>
              <a:rPr lang="en-US" dirty="0" smtClean="0"/>
              <a:t>dates and should start with COE begin date.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43</a:t>
            </a:fld>
            <a:endParaRPr lang="en-US"/>
          </a:p>
        </p:txBody>
      </p:sp>
    </p:spTree>
    <p:extLst>
      <p:ext uri="{BB962C8B-B14F-4D97-AF65-F5344CB8AC3E}">
        <p14:creationId xmlns:p14="http://schemas.microsoft.com/office/powerpoint/2010/main" val="2973394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the “Contact List” that shows all ISD offices and Waiver Point of Contact.  HSD/MAD staff provided this to all MCOs in April 2014.  </a:t>
            </a:r>
          </a:p>
          <a:p>
            <a:r>
              <a:rPr lang="en-US" dirty="0" smtClean="0"/>
              <a:t>Give ISD as much advance notice as possible.  Keep in mind: ISD may need extra time to process cases based on their caseload. </a:t>
            </a:r>
          </a:p>
          <a:p>
            <a:r>
              <a:rPr lang="en-US" b="1" dirty="0" smtClean="0"/>
              <a:t>Do not send ISD a CIU on 6/28 and expect them to change the COE for 7/1/14. </a:t>
            </a:r>
          </a:p>
          <a:p>
            <a:r>
              <a:rPr lang="en-US" dirty="0" smtClean="0"/>
              <a:t>Do not assume the COE will be changed based on your CIU– work with ISD until everyone has agreed upon the transfer date!!!</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44</a:t>
            </a:fld>
            <a:endParaRPr lang="en-US"/>
          </a:p>
        </p:txBody>
      </p:sp>
    </p:spTree>
    <p:extLst>
      <p:ext uri="{BB962C8B-B14F-4D97-AF65-F5344CB8AC3E}">
        <p14:creationId xmlns:p14="http://schemas.microsoft.com/office/powerpoint/2010/main" val="16107000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original SOC will need to be extended to accommodate the new dates proposed by ISD. </a:t>
            </a:r>
          </a:p>
          <a:p>
            <a:r>
              <a:rPr lang="en-US" dirty="0" smtClean="0"/>
              <a:t>A lapse in service must </a:t>
            </a:r>
            <a:r>
              <a:rPr lang="en-US" u="sng" dirty="0" smtClean="0"/>
              <a:t>never</a:t>
            </a:r>
            <a:r>
              <a:rPr lang="en-US" dirty="0" smtClean="0"/>
              <a:t> occur because the SOC was ended too soon or not changed correctly. </a:t>
            </a:r>
          </a:p>
          <a:p>
            <a:r>
              <a:rPr lang="en-US" dirty="0" smtClean="0"/>
              <a:t>DOCUMENT</a:t>
            </a:r>
            <a:r>
              <a:rPr lang="en-US" baseline="0" dirty="0" smtClean="0"/>
              <a:t> why you are changing the care plan dates and when it is effective.  </a:t>
            </a:r>
          </a:p>
          <a:p>
            <a:r>
              <a:rPr lang="en-US" baseline="0" dirty="0" smtClean="0"/>
              <a:t>Enter notes in General Plan Notes </a:t>
            </a:r>
            <a:r>
              <a:rPr lang="en-US" b="1" u="sng" baseline="0" dirty="0" smtClean="0"/>
              <a:t>and</a:t>
            </a:r>
            <a:r>
              <a:rPr lang="en-US" baseline="0" dirty="0" smtClean="0"/>
              <a:t> on the View User page.   </a:t>
            </a:r>
            <a:endParaRPr lang="en-US" dirty="0" smtClean="0"/>
          </a:p>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45</a:t>
            </a:fld>
            <a:endParaRPr lang="en-US"/>
          </a:p>
        </p:txBody>
      </p:sp>
    </p:spTree>
    <p:extLst>
      <p:ext uri="{BB962C8B-B14F-4D97-AF65-F5344CB8AC3E}">
        <p14:creationId xmlns:p14="http://schemas.microsoft.com/office/powerpoint/2010/main" val="1610700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HSD/MAD recommends transition/transfer face-to-face meetings </a:t>
            </a:r>
          </a:p>
          <a:p>
            <a:endParaRPr lang="en-US" dirty="0" smtClean="0"/>
          </a:p>
          <a:p>
            <a:r>
              <a:rPr lang="en-US" dirty="0" smtClean="0"/>
              <a:t>This process applies to all situations (</a:t>
            </a:r>
            <a:r>
              <a:rPr lang="en-US" dirty="0" err="1" smtClean="0"/>
              <a:t>Mi</a:t>
            </a:r>
            <a:r>
              <a:rPr lang="en-US" dirty="0" smtClean="0"/>
              <a:t> Via to SDCB, SDCB to ABCB,</a:t>
            </a:r>
            <a:r>
              <a:rPr lang="en-US" baseline="0" dirty="0" smtClean="0"/>
              <a:t> ABCB to SDCB, ABCB to </a:t>
            </a:r>
            <a:r>
              <a:rPr lang="en-US" baseline="0" dirty="0" err="1" smtClean="0"/>
              <a:t>Mi</a:t>
            </a:r>
            <a:r>
              <a:rPr lang="en-US" baseline="0" dirty="0" smtClean="0"/>
              <a:t> Via)</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46</a:t>
            </a:fld>
            <a:endParaRPr lang="en-US"/>
          </a:p>
        </p:txBody>
      </p:sp>
    </p:spTree>
    <p:extLst>
      <p:ext uri="{BB962C8B-B14F-4D97-AF65-F5344CB8AC3E}">
        <p14:creationId xmlns:p14="http://schemas.microsoft.com/office/powerpoint/2010/main" val="33473144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Notification to transfer:  </a:t>
            </a:r>
          </a:p>
          <a:p>
            <a:r>
              <a:rPr lang="en-US" dirty="0" smtClean="0"/>
              <a:t>   DD/MF = HSD PFOC </a:t>
            </a:r>
            <a:r>
              <a:rPr lang="en-US" dirty="0" err="1" smtClean="0"/>
              <a:t>alNFLOCating</a:t>
            </a:r>
            <a:r>
              <a:rPr lang="en-US" dirty="0" smtClean="0"/>
              <a:t> existing DD/MF member to DE, BI, AIDs Community Benefits</a:t>
            </a:r>
          </a:p>
          <a:p>
            <a:r>
              <a:rPr lang="en-US" dirty="0" smtClean="0"/>
              <a:t>   ABCB</a:t>
            </a:r>
            <a:r>
              <a:rPr lang="en-US" dirty="0" smtClean="0">
                <a:sym typeface="Wingdings" panose="05000000000000000000" pitchFamily="2" charset="2"/>
              </a:rPr>
              <a:t>SDCB = SDCB Statement showing member understands SDCB and wishes to transfer to SDCB</a:t>
            </a:r>
          </a:p>
          <a:p>
            <a:r>
              <a:rPr lang="en-US" dirty="0" smtClean="0">
                <a:sym typeface="Wingdings" panose="05000000000000000000" pitchFamily="2" charset="2"/>
              </a:rPr>
              <a:t>   SDCB ABCB = “Voluntary Termination” or “Involuntary Termination” statement from MCO</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47</a:t>
            </a:fld>
            <a:endParaRPr lang="en-US"/>
          </a:p>
        </p:txBody>
      </p:sp>
    </p:spTree>
    <p:extLst>
      <p:ext uri="{BB962C8B-B14F-4D97-AF65-F5344CB8AC3E}">
        <p14:creationId xmlns:p14="http://schemas.microsoft.com/office/powerpoint/2010/main" val="30270898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48</a:t>
            </a:fld>
            <a:endParaRPr lang="en-US"/>
          </a:p>
        </p:txBody>
      </p:sp>
    </p:spTree>
    <p:extLst>
      <p:ext uri="{BB962C8B-B14F-4D97-AF65-F5344CB8AC3E}">
        <p14:creationId xmlns:p14="http://schemas.microsoft.com/office/powerpoint/2010/main" val="15564311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Continued from page 2 (previous page)</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49</a:t>
            </a:fld>
            <a:endParaRPr lang="en-US"/>
          </a:p>
        </p:txBody>
      </p:sp>
    </p:spTree>
    <p:extLst>
      <p:ext uri="{BB962C8B-B14F-4D97-AF65-F5344CB8AC3E}">
        <p14:creationId xmlns:p14="http://schemas.microsoft.com/office/powerpoint/2010/main" val="28944676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51</a:t>
            </a:fld>
            <a:endParaRPr lang="en-US"/>
          </a:p>
        </p:txBody>
      </p:sp>
    </p:spTree>
    <p:extLst>
      <p:ext uri="{BB962C8B-B14F-4D97-AF65-F5344CB8AC3E}">
        <p14:creationId xmlns:p14="http://schemas.microsoft.com/office/powerpoint/2010/main" val="13513785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 member moving </a:t>
            </a:r>
            <a:r>
              <a:rPr lang="en-US" b="1" dirty="0" smtClean="0"/>
              <a:t>from Mi Via to SDCB</a:t>
            </a:r>
            <a:r>
              <a:rPr lang="en-US" dirty="0" smtClean="0"/>
              <a:t>: a close-out budget is created in the FOCoS/Mi Via container and is reviewed/approved by the Third Party Assessor (TPA).  </a:t>
            </a:r>
          </a:p>
          <a:p>
            <a:r>
              <a:rPr lang="en-US" dirty="0" smtClean="0"/>
              <a:t>The only time a close-out budget is not needed: member is deceased, or when care plan is already set to expire and member moves to another program at same time.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52</a:t>
            </a:fld>
            <a:endParaRPr lang="en-US"/>
          </a:p>
        </p:txBody>
      </p:sp>
    </p:spTree>
    <p:extLst>
      <p:ext uri="{BB962C8B-B14F-4D97-AF65-F5344CB8AC3E}">
        <p14:creationId xmlns:p14="http://schemas.microsoft.com/office/powerpoint/2010/main" val="37491284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you’re in a world of hurt!</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53</a:t>
            </a:fld>
            <a:endParaRPr lang="en-US"/>
          </a:p>
        </p:txBody>
      </p:sp>
    </p:spTree>
    <p:extLst>
      <p:ext uri="{BB962C8B-B14F-4D97-AF65-F5344CB8AC3E}">
        <p14:creationId xmlns:p14="http://schemas.microsoft.com/office/powerpoint/2010/main" val="13963108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Enter notes in General Plan Notes </a:t>
            </a:r>
            <a:r>
              <a:rPr lang="en-US" b="1" u="sng" baseline="0" dirty="0" smtClean="0"/>
              <a:t>and</a:t>
            </a:r>
            <a:r>
              <a:rPr lang="en-US" baseline="0" dirty="0" smtClean="0"/>
              <a:t> on the View User page.  </a:t>
            </a:r>
          </a:p>
          <a:p>
            <a:r>
              <a:rPr lang="en-US" baseline="0" dirty="0" smtClean="0"/>
              <a:t>SB: changes End Date on Working Plan. </a:t>
            </a:r>
          </a:p>
          <a:p>
            <a:r>
              <a:rPr lang="en-US" baseline="0" dirty="0" smtClean="0"/>
              <a:t>SB: changes months on existing goals and adds verbiage as to why you are closing out the budget and when it is effective.</a:t>
            </a:r>
          </a:p>
          <a:p>
            <a:pPr defTabSz="915689">
              <a:defRPr/>
            </a:pPr>
            <a:r>
              <a:rPr lang="en-US" dirty="0"/>
              <a:t>A close-out budget </a:t>
            </a:r>
            <a:r>
              <a:rPr lang="en-US" b="1" dirty="0"/>
              <a:t>does not mean </a:t>
            </a:r>
            <a:r>
              <a:rPr lang="en-US" dirty="0"/>
              <a:t>you “zero-out” the goals in the last few months of a care plan, so the member can no longer use services.      </a:t>
            </a:r>
            <a:r>
              <a:rPr lang="en-US" sz="1100" dirty="0"/>
              <a:t>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54</a:t>
            </a:fld>
            <a:endParaRPr lang="en-US"/>
          </a:p>
        </p:txBody>
      </p:sp>
    </p:spTree>
    <p:extLst>
      <p:ext uri="{BB962C8B-B14F-4D97-AF65-F5344CB8AC3E}">
        <p14:creationId xmlns:p14="http://schemas.microsoft.com/office/powerpoint/2010/main" val="37491284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gap in services ABCB to SDCB and reverse.</a:t>
            </a:r>
          </a:p>
          <a:p>
            <a:endParaRPr lang="en-US" dirty="0" smtClean="0"/>
          </a:p>
          <a:p>
            <a:r>
              <a:rPr lang="en-US" dirty="0" smtClean="0"/>
              <a:t>SDCB requires</a:t>
            </a:r>
            <a:r>
              <a:rPr lang="en-US" baseline="0" dirty="0" smtClean="0"/>
              <a:t> the SDCB care plan end on the last day of the month but ABCB does not have such a requirement</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55</a:t>
            </a:fld>
            <a:endParaRPr lang="en-US"/>
          </a:p>
        </p:txBody>
      </p:sp>
    </p:spTree>
    <p:extLst>
      <p:ext uri="{BB962C8B-B14F-4D97-AF65-F5344CB8AC3E}">
        <p14:creationId xmlns:p14="http://schemas.microsoft.com/office/powerpoint/2010/main" val="16153680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no voluntary termination form with MCO, MCO must enter the voluntary</a:t>
            </a:r>
            <a:r>
              <a:rPr lang="en-US" baseline="0" dirty="0" smtClean="0"/>
              <a:t> termination information into the MCO system AND </a:t>
            </a:r>
            <a:r>
              <a:rPr lang="en-US" baseline="0" dirty="0" err="1" smtClean="0"/>
              <a:t>FOCoS</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56</a:t>
            </a:fld>
            <a:endParaRPr lang="en-US"/>
          </a:p>
        </p:txBody>
      </p:sp>
    </p:spTree>
    <p:extLst>
      <p:ext uri="{BB962C8B-B14F-4D97-AF65-F5344CB8AC3E}">
        <p14:creationId xmlns:p14="http://schemas.microsoft.com/office/powerpoint/2010/main" val="9015426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separate Technical assistance discussion/meeting</a:t>
            </a:r>
            <a:r>
              <a:rPr lang="en-US" baseline="0" dirty="0" smtClean="0"/>
              <a:t> with member/EOR must be documented by the MCO, SB or Xerox or State. Altering/Defacing checks is considered fraudulent activity</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57</a:t>
            </a:fld>
            <a:endParaRPr lang="en-US"/>
          </a:p>
        </p:txBody>
      </p:sp>
    </p:spTree>
    <p:extLst>
      <p:ext uri="{BB962C8B-B14F-4D97-AF65-F5344CB8AC3E}">
        <p14:creationId xmlns:p14="http://schemas.microsoft.com/office/powerpoint/2010/main" val="3482984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58</a:t>
            </a:fld>
            <a:endParaRPr lang="en-US"/>
          </a:p>
        </p:txBody>
      </p:sp>
    </p:spTree>
    <p:extLst>
      <p:ext uri="{BB962C8B-B14F-4D97-AF65-F5344CB8AC3E}">
        <p14:creationId xmlns:p14="http://schemas.microsoft.com/office/powerpoint/2010/main" val="31265382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59</a:t>
            </a:fld>
            <a:endParaRPr lang="en-US"/>
          </a:p>
        </p:txBody>
      </p:sp>
    </p:spTree>
    <p:extLst>
      <p:ext uri="{BB962C8B-B14F-4D97-AF65-F5344CB8AC3E}">
        <p14:creationId xmlns:p14="http://schemas.microsoft.com/office/powerpoint/2010/main" val="31265382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60</a:t>
            </a:fld>
            <a:endParaRPr lang="en-US"/>
          </a:p>
        </p:txBody>
      </p:sp>
    </p:spTree>
    <p:extLst>
      <p:ext uri="{BB962C8B-B14F-4D97-AF65-F5344CB8AC3E}">
        <p14:creationId xmlns:p14="http://schemas.microsoft.com/office/powerpoint/2010/main" val="2804348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SDCB care plans </a:t>
            </a:r>
            <a:r>
              <a:rPr lang="en-US" smtClean="0"/>
              <a:t>and LOCs </a:t>
            </a:r>
            <a:r>
              <a:rPr lang="en-US" dirty="0" smtClean="0"/>
              <a:t>can be shortened- but can never be extended beyond a 12 month</a:t>
            </a:r>
            <a:r>
              <a:rPr lang="en-US" baseline="0" dirty="0" smtClean="0"/>
              <a:t> period</a:t>
            </a:r>
            <a:r>
              <a:rPr lang="en-US" dirty="0" smtClean="0"/>
              <a:t>. </a:t>
            </a:r>
          </a:p>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62</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63</a:t>
            </a:fld>
            <a:endParaRPr lang="en-US"/>
          </a:p>
        </p:txBody>
      </p:sp>
    </p:spTree>
    <p:extLst>
      <p:ext uri="{BB962C8B-B14F-4D97-AF65-F5344CB8AC3E}">
        <p14:creationId xmlns:p14="http://schemas.microsoft.com/office/powerpoint/2010/main" val="3955570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run into situations where,</a:t>
            </a:r>
            <a:r>
              <a:rPr lang="en-US" baseline="0" dirty="0" smtClean="0"/>
              <a:t> for some reason or another, </a:t>
            </a:r>
            <a:r>
              <a:rPr lang="en-US" baseline="0" smtClean="0"/>
              <a:t>the LOC/SDCB </a:t>
            </a:r>
            <a:r>
              <a:rPr lang="en-US" baseline="0" dirty="0" smtClean="0"/>
              <a:t>CP were not aligned when either </a:t>
            </a:r>
            <a:r>
              <a:rPr lang="en-US" baseline="0" smtClean="0"/>
              <a:t>the LOC </a:t>
            </a:r>
            <a:r>
              <a:rPr lang="en-US" baseline="0" dirty="0" smtClean="0"/>
              <a:t>or SDCB CP expired, follow these instructions on how to fix this.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64</a:t>
            </a:fld>
            <a:endParaRPr lang="en-US"/>
          </a:p>
        </p:txBody>
      </p:sp>
    </p:spTree>
    <p:extLst>
      <p:ext uri="{BB962C8B-B14F-4D97-AF65-F5344CB8AC3E}">
        <p14:creationId xmlns:p14="http://schemas.microsoft.com/office/powerpoint/2010/main" val="20469674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65</a:t>
            </a:fld>
            <a:endParaRPr lang="en-US"/>
          </a:p>
        </p:txBody>
      </p:sp>
    </p:spTree>
    <p:extLst>
      <p:ext uri="{BB962C8B-B14F-4D97-AF65-F5344CB8AC3E}">
        <p14:creationId xmlns:p14="http://schemas.microsoft.com/office/powerpoint/2010/main" val="11071208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Member/SBs are not allowed to enter dollar amounts to the individual goals in ‘working plan’ if the CC has not entered the SDCB budget in this field</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67</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original Working Plan shell dates are not going to work:  the member cannot find EEs, the COE is not ready to be approved (DD/MF</a:t>
            </a:r>
            <a:r>
              <a:rPr lang="en-US" baseline="0" dirty="0" smtClean="0"/>
              <a:t> to SDCB), ETC…</a:t>
            </a:r>
            <a:r>
              <a:rPr lang="en-US" dirty="0" smtClean="0"/>
              <a:t>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68</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69</a:t>
            </a:fld>
            <a:endParaRPr lang="en-US"/>
          </a:p>
        </p:txBody>
      </p:sp>
    </p:spTree>
    <p:extLst>
      <p:ext uri="{BB962C8B-B14F-4D97-AF65-F5344CB8AC3E}">
        <p14:creationId xmlns:p14="http://schemas.microsoft.com/office/powerpoint/2010/main" val="39095628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Member</a:t>
            </a:r>
            <a:r>
              <a:rPr lang="en-US" baseline="0" dirty="0" smtClean="0"/>
              <a:t> may not have been able to have all needs met in ABCB and a particular service may be available in SDCB that is not available in ABCB.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70</a:t>
            </a:fld>
            <a:endParaRPr lang="en-US"/>
          </a:p>
        </p:txBody>
      </p:sp>
    </p:spTree>
    <p:extLst>
      <p:ext uri="{BB962C8B-B14F-4D97-AF65-F5344CB8AC3E}">
        <p14:creationId xmlns:p14="http://schemas.microsoft.com/office/powerpoint/2010/main" val="10798133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at length bullet 2 and 3</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71</a:t>
            </a:fld>
            <a:endParaRPr lang="en-US"/>
          </a:p>
        </p:txBody>
      </p:sp>
    </p:spTree>
    <p:extLst>
      <p:ext uri="{BB962C8B-B14F-4D97-AF65-F5344CB8AC3E}">
        <p14:creationId xmlns:p14="http://schemas.microsoft.com/office/powerpoint/2010/main" val="32086530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$536 remaining/variance that SDCB member may utilize, as necessary, throughout</a:t>
            </a:r>
            <a:r>
              <a:rPr lang="en-US" baseline="0" dirty="0" smtClean="0"/>
              <a:t> the current SDCB care plan year.</a:t>
            </a:r>
          </a:p>
          <a:p>
            <a:r>
              <a:rPr lang="en-US" baseline="0" dirty="0" smtClean="0"/>
              <a:t>Member saved Physical Therapy funds by purchasing an exercise machine. This is how the member was able to afford skilled </a:t>
            </a:r>
            <a:r>
              <a:rPr lang="en-US" baseline="0" dirty="0" err="1" smtClean="0"/>
              <a:t>maint</a:t>
            </a:r>
            <a:r>
              <a:rPr lang="en-US" baseline="0" dirty="0" smtClean="0"/>
              <a:t>. therapy</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72</a:t>
            </a:fld>
            <a:endParaRPr lang="en-US"/>
          </a:p>
        </p:txBody>
      </p:sp>
    </p:spTree>
    <p:extLst>
      <p:ext uri="{BB962C8B-B14F-4D97-AF65-F5344CB8AC3E}">
        <p14:creationId xmlns:p14="http://schemas.microsoft.com/office/powerpoint/2010/main" val="36058871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73</a:t>
            </a:fld>
            <a:endParaRPr lang="en-US"/>
          </a:p>
        </p:txBody>
      </p:sp>
    </p:spTree>
    <p:extLst>
      <p:ext uri="{BB962C8B-B14F-4D97-AF65-F5344CB8AC3E}">
        <p14:creationId xmlns:p14="http://schemas.microsoft.com/office/powerpoint/2010/main" val="24920604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accent2"/>
                </a:solidFill>
              </a:rPr>
              <a:t>Define USUALLY</a:t>
            </a:r>
            <a:endParaRPr lang="en-US" dirty="0">
              <a:solidFill>
                <a:schemeClr val="accent2"/>
              </a:solidFill>
            </a:endParaRPr>
          </a:p>
        </p:txBody>
      </p:sp>
      <p:sp>
        <p:nvSpPr>
          <p:cNvPr id="4" name="Slide Number Placeholder 3"/>
          <p:cNvSpPr>
            <a:spLocks noGrp="1"/>
          </p:cNvSpPr>
          <p:nvPr>
            <p:ph type="sldNum" sz="quarter" idx="10"/>
          </p:nvPr>
        </p:nvSpPr>
        <p:spPr/>
        <p:txBody>
          <a:bodyPr/>
          <a:lstStyle/>
          <a:p>
            <a:fld id="{5BD67F26-EE9D-4D88-8E26-0A10DD782BFA}" type="slidenum">
              <a:rPr lang="en-US" smtClean="0"/>
              <a:pPr/>
              <a:t>74</a:t>
            </a:fld>
            <a:endParaRPr lang="en-US"/>
          </a:p>
        </p:txBody>
      </p:sp>
    </p:spTree>
    <p:extLst>
      <p:ext uri="{BB962C8B-B14F-4D97-AF65-F5344CB8AC3E}">
        <p14:creationId xmlns:p14="http://schemas.microsoft.com/office/powerpoint/2010/main" val="38746842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$56,521.33 = current cost of care in a private nursing facility.</a:t>
            </a:r>
          </a:p>
          <a:p>
            <a:endParaRPr lang="en-US" dirty="0" smtClean="0"/>
          </a:p>
          <a:p>
            <a:r>
              <a:rPr lang="en-US" dirty="0" smtClean="0"/>
              <a:t>SDCB budgets will for members transitioning from ABCB will never</a:t>
            </a:r>
            <a:r>
              <a:rPr lang="en-US" baseline="0" dirty="0" smtClean="0"/>
              <a:t> be more than the cost to provide care in a private NF</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75</a:t>
            </a:fld>
            <a:endParaRPr lang="en-US"/>
          </a:p>
        </p:txBody>
      </p:sp>
    </p:spTree>
    <p:extLst>
      <p:ext uri="{BB962C8B-B14F-4D97-AF65-F5344CB8AC3E}">
        <p14:creationId xmlns:p14="http://schemas.microsoft.com/office/powerpoint/2010/main" val="42198856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SDCB</a:t>
            </a:r>
            <a:r>
              <a:rPr lang="en-US" baseline="0" dirty="0" smtClean="0"/>
              <a:t> IS NOT FOR EVERYONE</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76</a:t>
            </a:fld>
            <a:endParaRPr lang="en-US"/>
          </a:p>
        </p:txBody>
      </p:sp>
    </p:spTree>
    <p:extLst>
      <p:ext uri="{BB962C8B-B14F-4D97-AF65-F5344CB8AC3E}">
        <p14:creationId xmlns:p14="http://schemas.microsoft.com/office/powerpoint/2010/main" val="30081453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new</a:t>
            </a:r>
            <a:r>
              <a:rPr lang="en-US" baseline="0" dirty="0" smtClean="0"/>
              <a:t> budget amount is entered, effort must be made to locate services/goods related to the identified need from other resources. SDCB is the payer of last resort.</a:t>
            </a:r>
          </a:p>
          <a:p>
            <a:endParaRPr lang="en-US" baseline="0" dirty="0" smtClean="0"/>
          </a:p>
          <a:p>
            <a:r>
              <a:rPr lang="en-US" baseline="0" dirty="0" smtClean="0"/>
              <a:t>Additional services doesn’t always mean a member requires an increase in budget, member may be able to move funds from one goal to another. </a:t>
            </a:r>
            <a:endParaRPr lang="en-US" dirty="0" smtClean="0"/>
          </a:p>
          <a:p>
            <a:endParaRPr lang="en-US" dirty="0" smtClean="0"/>
          </a:p>
          <a:p>
            <a:r>
              <a:rPr lang="en-US" b="1" dirty="0" smtClean="0"/>
              <a:t>NO Additional Funding in SDCB. A member can only receive</a:t>
            </a:r>
            <a:r>
              <a:rPr lang="en-US" b="1" baseline="0" dirty="0" smtClean="0"/>
              <a:t> </a:t>
            </a:r>
            <a:r>
              <a:rPr lang="en-US" b="1" u="sng" dirty="0" smtClean="0"/>
              <a:t>more services </a:t>
            </a:r>
            <a:r>
              <a:rPr lang="en-US" b="1" dirty="0" smtClean="0"/>
              <a:t>which </a:t>
            </a:r>
            <a:r>
              <a:rPr lang="en-US" b="1" i="1" u="sng" dirty="0" smtClean="0"/>
              <a:t>may</a:t>
            </a:r>
            <a:r>
              <a:rPr lang="en-US" b="1" dirty="0" smtClean="0"/>
              <a:t> result in the need for an </a:t>
            </a:r>
            <a:r>
              <a:rPr lang="en-US" b="1" u="sng" dirty="0" smtClean="0"/>
              <a:t>increase in the SDCB budget</a:t>
            </a:r>
            <a:r>
              <a:rPr lang="en-US" b="1" dirty="0" smtClean="0"/>
              <a:t>. </a:t>
            </a:r>
            <a:endParaRPr lang="en-US" b="1"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77</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member used 2,500 of e-mod service in ABCB and transitions to ABCB within 5 years, the available e-mod</a:t>
            </a:r>
            <a:r>
              <a:rPr lang="en-US" baseline="0" dirty="0" smtClean="0"/>
              <a:t> budget is </a:t>
            </a:r>
            <a:r>
              <a:rPr lang="en-US" dirty="0" smtClean="0"/>
              <a:t>$2,500</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78</a:t>
            </a:fld>
            <a:endParaRPr lang="en-US"/>
          </a:p>
        </p:txBody>
      </p:sp>
    </p:spTree>
    <p:extLst>
      <p:ext uri="{BB962C8B-B14F-4D97-AF65-F5344CB8AC3E}">
        <p14:creationId xmlns:p14="http://schemas.microsoft.com/office/powerpoint/2010/main" val="5156215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 Covered Service</a:t>
            </a:r>
          </a:p>
          <a:p>
            <a:endParaRPr lang="en-US" dirty="0" smtClean="0"/>
          </a:p>
          <a:p>
            <a:r>
              <a:rPr lang="en-US" dirty="0" smtClean="0"/>
              <a:t>4 services did</a:t>
            </a:r>
            <a:r>
              <a:rPr lang="en-US" baseline="0" dirty="0" smtClean="0"/>
              <a:t> not transition from Mi Vi to SDCB: ALF, Personal Plan Facilitation, CIHLS, Community Direct Support/Navigation</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79</a:t>
            </a:fld>
            <a:endParaRPr lang="en-US"/>
          </a:p>
        </p:txBody>
      </p:sp>
    </p:spTree>
    <p:extLst>
      <p:ext uri="{BB962C8B-B14F-4D97-AF65-F5344CB8AC3E}">
        <p14:creationId xmlns:p14="http://schemas.microsoft.com/office/powerpoint/2010/main" val="3335528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Simplest option, best case scenario</a:t>
            </a:r>
            <a:endParaRPr lang="en-US" b="1"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80</a:t>
            </a:fld>
            <a:endParaRPr lang="en-US"/>
          </a:p>
        </p:txBody>
      </p:sp>
    </p:spTree>
    <p:extLst>
      <p:ext uri="{BB962C8B-B14F-4D97-AF65-F5344CB8AC3E}">
        <p14:creationId xmlns:p14="http://schemas.microsoft.com/office/powerpoint/2010/main" val="18687195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81</a:t>
            </a:fld>
            <a:endParaRPr lang="en-US"/>
          </a:p>
        </p:txBody>
      </p:sp>
    </p:spTree>
    <p:extLst>
      <p:ext uri="{BB962C8B-B14F-4D97-AF65-F5344CB8AC3E}">
        <p14:creationId xmlns:p14="http://schemas.microsoft.com/office/powerpoint/2010/main" val="31438763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Least desirable option for member/family</a:t>
            </a:r>
          </a:p>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82</a:t>
            </a:fld>
            <a:endParaRPr lang="en-US"/>
          </a:p>
        </p:txBody>
      </p:sp>
    </p:spTree>
    <p:extLst>
      <p:ext uri="{BB962C8B-B14F-4D97-AF65-F5344CB8AC3E}">
        <p14:creationId xmlns:p14="http://schemas.microsoft.com/office/powerpoint/2010/main" val="36925469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84</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a:t>
            </a:r>
            <a:r>
              <a:rPr lang="en-US" baseline="0" dirty="0" smtClean="0"/>
              <a:t> other note similar to this</a:t>
            </a:r>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85</a:t>
            </a:fld>
            <a:endParaRPr lang="en-US"/>
          </a:p>
        </p:txBody>
      </p:sp>
    </p:spTree>
    <p:extLst>
      <p:ext uri="{BB962C8B-B14F-4D97-AF65-F5344CB8AC3E}">
        <p14:creationId xmlns:p14="http://schemas.microsoft.com/office/powerpoint/2010/main" val="9337995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67F26-EE9D-4D88-8E26-0A10DD782BFA}" type="slidenum">
              <a:rPr lang="en-US" smtClean="0"/>
              <a:pPr/>
              <a:t>86</a:t>
            </a:fld>
            <a:endParaRPr lang="en-US"/>
          </a:p>
        </p:txBody>
      </p:sp>
    </p:spTree>
    <p:extLst>
      <p:ext uri="{BB962C8B-B14F-4D97-AF65-F5344CB8AC3E}">
        <p14:creationId xmlns:p14="http://schemas.microsoft.com/office/powerpoint/2010/main" val="2367862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F30A97-BC57-4617-889F-5CC1FB73D740}" type="datetime1">
              <a:rPr lang="en-US" smtClean="0"/>
              <a:pPr/>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B845AC-83CE-44C9-A824-8111D4B2CCDB}" type="datetime1">
              <a:rPr lang="en-US" smtClean="0"/>
              <a:pPr/>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65018E-66E4-417F-B6EE-A009F3944796}" type="datetime1">
              <a:rPr lang="en-US" smtClean="0"/>
              <a:pPr/>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A57814-1BC5-4DEA-8A9A-5AD913062FCF}" type="datetime1">
              <a:rPr lang="en-US" smtClean="0"/>
              <a:pPr/>
              <a:t>6/23/2016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F7399F-C77D-44A6-A171-5CA1D4FF65E4}" type="datetime1">
              <a:rPr lang="en-US" smtClean="0"/>
              <a:pPr/>
              <a:t>6/23/2016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2906BE-21BC-4A6D-9E2F-8643FC840F9B}" type="datetime1">
              <a:rPr lang="en-US" smtClean="0"/>
              <a:pPr/>
              <a:t>6/23/2016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2ECDA-5BDB-4C42-B9F0-B5A4B610B612}" type="datetime1">
              <a:rPr lang="en-US" smtClean="0"/>
              <a:pPr/>
              <a:t>6/23/2016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4CAC0A-EBD1-4089-BBBD-426569164983}" type="datetime1">
              <a:rPr lang="en-US" smtClean="0"/>
              <a:pPr/>
              <a:t>6/23/2016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CD5E7A-CB41-4D35-9921-A026BBCC9A13}" type="datetime1">
              <a:rPr lang="en-US" smtClean="0"/>
              <a:pPr/>
              <a:t>6/23/2016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DB44D-1BAE-4958-AC1A-AAA6654716B8}" type="datetime1">
              <a:rPr lang="en-US" smtClean="0"/>
              <a:pPr/>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A09092-8D52-4E77-AB43-2E10220808D8}" type="datetime1">
              <a:rPr lang="en-US" smtClean="0"/>
              <a:pPr/>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12AB52-58A9-46C1-ADCE-CEEE432D69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8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28D2-5DD8-4AEB-87CB-1062955DD372}" type="datetime1">
              <a:rPr lang="en-US" smtClean="0"/>
              <a:pPr/>
              <a:t>6/23/2016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12AB52-58A9-46C1-ADCE-CEEE432D69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hsd.state.nm.us/providers/rules-nm-administrative-code-.aspx"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wmf"/><Relationship Id="rId4" Type="http://schemas.openxmlformats.org/officeDocument/2006/relationships/hyperlink" Target="http://www.hsd.state.nm.us/providers/managed-care-policy-manual.aspx"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Mi.Via@xerox.comfor"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cid:image001.png@01CF99FB.35067390"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2286000"/>
          </a:xfrm>
        </p:spPr>
        <p:txBody>
          <a:bodyPr>
            <a:normAutofit/>
          </a:bodyPr>
          <a:lstStyle/>
          <a:p>
            <a:r>
              <a:rPr lang="en-US" sz="4000" dirty="0" smtClean="0"/>
              <a:t>Self-Directed Community Benefits </a:t>
            </a:r>
            <a:br>
              <a:rPr lang="en-US" sz="4000" dirty="0" smtClean="0"/>
            </a:br>
            <a:endParaRPr lang="en-US" sz="3600" dirty="0"/>
          </a:p>
        </p:txBody>
      </p:sp>
      <p:sp>
        <p:nvSpPr>
          <p:cNvPr id="3" name="Subtitle 2"/>
          <p:cNvSpPr>
            <a:spLocks noGrp="1"/>
          </p:cNvSpPr>
          <p:nvPr>
            <p:ph type="subTitle" idx="1"/>
          </p:nvPr>
        </p:nvSpPr>
        <p:spPr>
          <a:xfrm>
            <a:off x="1371600" y="3886200"/>
            <a:ext cx="6400800" cy="1828800"/>
          </a:xfrm>
        </p:spPr>
        <p:txBody>
          <a:bodyPr>
            <a:normAutofit/>
          </a:bodyPr>
          <a:lstStyle/>
          <a:p>
            <a:r>
              <a:rPr lang="en-US" dirty="0" smtClean="0"/>
              <a:t>HSD/MAD/SDCB </a:t>
            </a:r>
          </a:p>
          <a:p>
            <a:r>
              <a:rPr lang="en-US" dirty="0" smtClean="0"/>
              <a:t>August 12, 2014</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dirty="0" smtClean="0"/>
              <a:t>Resources</a:t>
            </a:r>
            <a:br>
              <a:rPr lang="en-US" dirty="0" smtClean="0"/>
            </a:br>
            <a:r>
              <a:rPr lang="en-US" dirty="0" smtClean="0"/>
              <a:t>Where to Find Information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Community Benefit Rules </a:t>
            </a:r>
          </a:p>
          <a:p>
            <a:pPr lvl="1"/>
            <a:r>
              <a:rPr lang="en-US" dirty="0" smtClean="0"/>
              <a:t>8.308.12 NMAC</a:t>
            </a:r>
          </a:p>
          <a:p>
            <a:pPr lvl="1"/>
            <a:r>
              <a:rPr lang="en-US" dirty="0" smtClean="0">
                <a:hlinkClick r:id="rId3"/>
              </a:rPr>
              <a:t>http://www.hsd.state.nm.us/providers/rules-nm-administrative-code-.aspx</a:t>
            </a:r>
            <a:endParaRPr lang="en-US" dirty="0" smtClean="0"/>
          </a:p>
          <a:p>
            <a:pPr lvl="1"/>
            <a:endParaRPr lang="en-US" dirty="0" smtClean="0"/>
          </a:p>
          <a:p>
            <a:r>
              <a:rPr lang="en-US" dirty="0" smtClean="0"/>
              <a:t>Centennial Care Policy Manual – SDCB Section</a:t>
            </a:r>
          </a:p>
          <a:p>
            <a:pPr lvl="1"/>
            <a:r>
              <a:rPr lang="en-US" dirty="0" smtClean="0">
                <a:hlinkClick r:id="rId4"/>
              </a:rPr>
              <a:t>http://www.hsd.state.nm.us/providers/managed-care-policy-manual.aspx</a:t>
            </a:r>
            <a:endParaRPr lang="en-US" dirty="0" smtClean="0"/>
          </a:p>
          <a:p>
            <a:endParaRPr lang="en-US" dirty="0" smtClean="0"/>
          </a:p>
          <a:p>
            <a:r>
              <a:rPr lang="en-US" dirty="0" smtClean="0"/>
              <a:t>Centennial Care Contract </a:t>
            </a:r>
          </a:p>
          <a:p>
            <a:pPr lvl="1"/>
            <a:r>
              <a:rPr lang="en-US" dirty="0" smtClean="0"/>
              <a:t>PSC 13-630-8000-0021 </a:t>
            </a:r>
          </a:p>
          <a:p>
            <a:pPr lvl="1"/>
            <a:endParaRPr lang="en-US" dirty="0" smtClean="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2</a:t>
            </a:fld>
            <a:endParaRPr lang="en-US"/>
          </a:p>
        </p:txBody>
      </p:sp>
      <p:pic>
        <p:nvPicPr>
          <p:cNvPr id="3074" name="Picture 2" descr="C:\Users\Teresa.garcia\AppData\Local\Microsoft\Windows\Temporary Internet Files\Content.IE5\YKIP0RI1\MC900048057[1].wmf"/>
          <p:cNvPicPr>
            <a:picLocks noChangeAspect="1" noChangeArrowheads="1"/>
          </p:cNvPicPr>
          <p:nvPr/>
        </p:nvPicPr>
        <p:blipFill>
          <a:blip r:embed="rId5" cstate="print"/>
          <a:srcRect/>
          <a:stretch>
            <a:fillRect/>
          </a:stretch>
        </p:blipFill>
        <p:spPr bwMode="auto">
          <a:xfrm>
            <a:off x="5867400" y="4724400"/>
            <a:ext cx="1981200" cy="150605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Benefits</a:t>
            </a:r>
            <a:endParaRPr lang="en-US" dirty="0"/>
          </a:p>
        </p:txBody>
      </p:sp>
      <p:sp>
        <p:nvSpPr>
          <p:cNvPr id="3" name="Content Placeholder 2"/>
          <p:cNvSpPr>
            <a:spLocks noGrp="1"/>
          </p:cNvSpPr>
          <p:nvPr>
            <p:ph idx="1"/>
          </p:nvPr>
        </p:nvSpPr>
        <p:spPr/>
        <p:txBody>
          <a:bodyPr>
            <a:normAutofit fontScale="85000" lnSpcReduction="20000"/>
          </a:bodyPr>
          <a:lstStyle/>
          <a:p>
            <a:pPr marL="342900" lvl="1" indent="-342900">
              <a:buFont typeface="Arial" pitchFamily="34" charset="0"/>
              <a:buChar char="•"/>
            </a:pPr>
            <a:r>
              <a:rPr lang="en-US" sz="3500" dirty="0" smtClean="0"/>
              <a:t>To be eligible for Community Benefits, a member must:</a:t>
            </a:r>
          </a:p>
          <a:p>
            <a:pPr marL="922338" lvl="2"/>
            <a:r>
              <a:rPr lang="en-US" sz="3200" dirty="0" smtClean="0"/>
              <a:t>be determined </a:t>
            </a:r>
            <a:r>
              <a:rPr lang="en-US" sz="3200" dirty="0"/>
              <a:t>as a CCL2 or a CCL3 (Care Coordination Level); </a:t>
            </a:r>
            <a:r>
              <a:rPr lang="en-US" sz="3200" u="sng" dirty="0"/>
              <a:t>and</a:t>
            </a:r>
          </a:p>
          <a:p>
            <a:pPr marL="922338" lvl="2"/>
            <a:r>
              <a:rPr lang="en-US" sz="3200" dirty="0"/>
              <a:t>have at least one Full Medicaid </a:t>
            </a:r>
            <a:r>
              <a:rPr lang="en-US" sz="3200" dirty="0" smtClean="0"/>
              <a:t>Category of Eligibility (COE); </a:t>
            </a:r>
            <a:r>
              <a:rPr lang="en-US" sz="3200" u="sng" dirty="0"/>
              <a:t>and</a:t>
            </a:r>
            <a:endParaRPr lang="en-US" sz="3200" dirty="0"/>
          </a:p>
          <a:p>
            <a:pPr marL="922338" lvl="2"/>
            <a:r>
              <a:rPr lang="en-US" sz="3200" dirty="0"/>
              <a:t>have a current </a:t>
            </a:r>
            <a:r>
              <a:rPr lang="en-US" sz="3200" dirty="0" smtClean="0"/>
              <a:t>Nursing Facility Level of Care (NFLOC); </a:t>
            </a:r>
            <a:r>
              <a:rPr lang="en-US" sz="3200" u="sng" dirty="0"/>
              <a:t>and</a:t>
            </a:r>
            <a:endParaRPr lang="en-US" sz="3200" dirty="0"/>
          </a:p>
          <a:p>
            <a:pPr marL="922338" lvl="2"/>
            <a:r>
              <a:rPr lang="en-US" sz="3200" dirty="0"/>
              <a:t>be assessed to need the Community Benefits.   </a:t>
            </a:r>
          </a:p>
          <a:p>
            <a:pPr marL="457200" lvl="3" indent="-457200">
              <a:buFont typeface="Arial" panose="020B0604020202020204" pitchFamily="34" charset="0"/>
              <a:buChar char="•"/>
            </a:pPr>
            <a:r>
              <a:rPr lang="en-US" sz="3500" dirty="0" smtClean="0"/>
              <a:t>Centennial Care Contract section 4.5.7.1 </a:t>
            </a:r>
          </a:p>
          <a:p>
            <a:pPr marL="457200" lvl="3" indent="-457200">
              <a:buFont typeface="Arial" panose="020B0604020202020204" pitchFamily="34" charset="0"/>
              <a:buChar char="•"/>
            </a:pPr>
            <a:r>
              <a:rPr lang="en-US" sz="3500" dirty="0" smtClean="0"/>
              <a:t>8.308.12.10 NMAC</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 Coordinators and Support Brokers </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marL="342900" lvl="1" indent="-342900">
              <a:buFont typeface="Arial" pitchFamily="34" charset="0"/>
              <a:buChar char="•"/>
            </a:pPr>
            <a:r>
              <a:rPr lang="en-US" sz="3500" dirty="0" smtClean="0"/>
              <a:t>Every SDCB member must have a Care Coordinator (CC) and a Support Broker (SB).</a:t>
            </a:r>
          </a:p>
          <a:p>
            <a:pPr marL="342900" lvl="1" indent="-342900">
              <a:buFont typeface="Arial" pitchFamily="34" charset="0"/>
              <a:buChar char="•"/>
            </a:pPr>
            <a:r>
              <a:rPr lang="en-US" sz="3500" dirty="0" smtClean="0"/>
              <a:t>Both are equally responsible for ensuring that the member is successful in SDCB.</a:t>
            </a:r>
          </a:p>
          <a:p>
            <a:pPr marL="342900" lvl="1" indent="-342900">
              <a:buFont typeface="Arial" pitchFamily="34" charset="0"/>
              <a:buChar char="•"/>
            </a:pPr>
            <a:r>
              <a:rPr lang="en-US" sz="3500" dirty="0" smtClean="0"/>
              <a:t>Some duties are similar.  It is the MCO’s responsibility to have internal policies to ensure that tasks are not duplicated. </a:t>
            </a:r>
          </a:p>
          <a:p>
            <a:pPr marL="342900" lvl="1" indent="-342900">
              <a:buFont typeface="Arial" pitchFamily="34" charset="0"/>
              <a:buChar char="•"/>
            </a:pPr>
            <a:r>
              <a:rPr lang="en-US" sz="3500" dirty="0" smtClean="0"/>
              <a:t> The CC and SB must work hand-in-hand to ensure the member’s needs are met. </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a:t>
            </a:fld>
            <a:endParaRPr lang="en-US"/>
          </a:p>
        </p:txBody>
      </p:sp>
    </p:spTree>
    <p:extLst>
      <p:ext uri="{BB962C8B-B14F-4D97-AF65-F5344CB8AC3E}">
        <p14:creationId xmlns:p14="http://schemas.microsoft.com/office/powerpoint/2010/main" val="403428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Other SDCB Entities</a:t>
            </a:r>
            <a:endParaRPr lang="en-US" dirty="0">
              <a:solidFill>
                <a:srgbClr val="FF0000"/>
              </a:solidFill>
            </a:endParaRPr>
          </a:p>
        </p:txBody>
      </p:sp>
      <p:sp>
        <p:nvSpPr>
          <p:cNvPr id="3" name="Content Placeholder 2"/>
          <p:cNvSpPr>
            <a:spLocks noGrp="1"/>
          </p:cNvSpPr>
          <p:nvPr>
            <p:ph idx="1"/>
          </p:nvPr>
        </p:nvSpPr>
        <p:spPr>
          <a:xfrm>
            <a:off x="457200" y="1447800"/>
            <a:ext cx="8229600" cy="4800600"/>
          </a:xfrm>
        </p:spPr>
        <p:txBody>
          <a:bodyPr>
            <a:normAutofit fontScale="77500" lnSpcReduction="20000"/>
          </a:bodyPr>
          <a:lstStyle/>
          <a:p>
            <a:pPr marL="342900" lvl="1" indent="-342900">
              <a:buFont typeface="Arial" pitchFamily="34" charset="0"/>
              <a:buChar char="•"/>
            </a:pPr>
            <a:r>
              <a:rPr lang="en-US" sz="3200" dirty="0" smtClean="0"/>
              <a:t>Every SDCB member must have an Employer of Record (EOR) to submit requests for payment.</a:t>
            </a:r>
          </a:p>
          <a:p>
            <a:pPr marL="342900" lvl="1" indent="-342900">
              <a:buFont typeface="Arial" pitchFamily="34" charset="0"/>
              <a:buChar char="•"/>
            </a:pPr>
            <a:r>
              <a:rPr lang="en-US" sz="3500" dirty="0" smtClean="0"/>
              <a:t>The Financial Management Agency (FMA) for SDCB is Xerox. </a:t>
            </a:r>
          </a:p>
          <a:p>
            <a:pPr marL="342900" lvl="1" indent="-342900">
              <a:buFont typeface="Arial" pitchFamily="34" charset="0"/>
              <a:buChar char="•"/>
            </a:pPr>
            <a:r>
              <a:rPr lang="en-US" sz="3500" dirty="0" smtClean="0"/>
              <a:t>The FMA subcontracts with TNT to process payroll and vendor payments. </a:t>
            </a:r>
          </a:p>
          <a:p>
            <a:pPr marL="342900" lvl="1" indent="-342900">
              <a:buFont typeface="Arial" pitchFamily="34" charset="0"/>
              <a:buChar char="•"/>
            </a:pPr>
            <a:r>
              <a:rPr lang="en-US" sz="3500" dirty="0" smtClean="0"/>
              <a:t>The FMA subcontracts with </a:t>
            </a:r>
            <a:r>
              <a:rPr lang="en-US" sz="3500" dirty="0" err="1" smtClean="0"/>
              <a:t>FOCoS</a:t>
            </a:r>
            <a:r>
              <a:rPr lang="en-US" sz="3500" i="1" dirty="0" err="1" smtClean="0"/>
              <a:t>online</a:t>
            </a:r>
            <a:r>
              <a:rPr lang="en-US" sz="3500" dirty="0" smtClean="0"/>
              <a:t> to provide a web-based computer system for SDCB tracking.   </a:t>
            </a:r>
          </a:p>
          <a:p>
            <a:pPr marL="342900" lvl="1" indent="-342900">
              <a:buFont typeface="Arial" pitchFamily="34" charset="0"/>
              <a:buChar char="•"/>
            </a:pPr>
            <a:r>
              <a:rPr lang="en-US" sz="3500" dirty="0" smtClean="0"/>
              <a:t>The Income Support Division (HSD/ISD) completes the financial eligibility for Community Benefits.  </a:t>
            </a:r>
          </a:p>
          <a:p>
            <a:pPr marL="342900" lvl="1" indent="-342900">
              <a:buFont typeface="Arial" pitchFamily="34" charset="0"/>
              <a:buChar char="•"/>
            </a:pPr>
            <a:r>
              <a:rPr lang="en-US" sz="3500" dirty="0" smtClean="0"/>
              <a:t>ASPEN is HSD/ISD eligibility system.</a:t>
            </a:r>
          </a:p>
          <a:p>
            <a:pPr marL="342900" lvl="1" indent="-342900">
              <a:buFont typeface="Arial" pitchFamily="34" charset="0"/>
              <a:buChar char="•"/>
            </a:pPr>
            <a:r>
              <a:rPr lang="en-US" sz="3500" dirty="0" err="1" smtClean="0"/>
              <a:t>Omnicaid</a:t>
            </a:r>
            <a:r>
              <a:rPr lang="en-US" sz="3500" dirty="0" smtClean="0"/>
              <a:t> is HSD/MAD’s Medicaid system.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5</a:t>
            </a:fld>
            <a:endParaRPr lang="en-US"/>
          </a:p>
        </p:txBody>
      </p:sp>
    </p:spTree>
    <p:extLst>
      <p:ext uri="{BB962C8B-B14F-4D97-AF65-F5344CB8AC3E}">
        <p14:creationId xmlns:p14="http://schemas.microsoft.com/office/powerpoint/2010/main" val="1200330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Member Responsibilities</a:t>
            </a:r>
            <a:endParaRPr lang="en-US" sz="3100" dirty="0">
              <a:solidFill>
                <a:srgbClr val="FF0000"/>
              </a:solidFill>
            </a:endParaRPr>
          </a:p>
        </p:txBody>
      </p:sp>
      <p:sp>
        <p:nvSpPr>
          <p:cNvPr id="3" name="Content Placeholder 2"/>
          <p:cNvSpPr>
            <a:spLocks noGrp="1"/>
          </p:cNvSpPr>
          <p:nvPr>
            <p:ph idx="1"/>
          </p:nvPr>
        </p:nvSpPr>
        <p:spPr>
          <a:xfrm>
            <a:off x="457200" y="1371600"/>
            <a:ext cx="8229600" cy="4876800"/>
          </a:xfrm>
        </p:spPr>
        <p:txBody>
          <a:bodyPr>
            <a:noAutofit/>
          </a:bodyPr>
          <a:lstStyle/>
          <a:p>
            <a:pPr marL="454025" lvl="1">
              <a:buFont typeface="Arial" pitchFamily="34" charset="0"/>
              <a:buChar char="•"/>
            </a:pPr>
            <a:r>
              <a:rPr lang="en-US" sz="3000" dirty="0" smtClean="0"/>
              <a:t>Members must have a solid understanding of the SDCB program, </a:t>
            </a:r>
            <a:r>
              <a:rPr lang="en-US" sz="3000" u="sng" dirty="0" smtClean="0"/>
              <a:t>prior</a:t>
            </a:r>
            <a:r>
              <a:rPr lang="en-US" sz="3000" dirty="0" smtClean="0"/>
              <a:t> to enrolling in the SDCB.</a:t>
            </a:r>
          </a:p>
          <a:p>
            <a:pPr marL="454025" lvl="1">
              <a:buFont typeface="Arial" pitchFamily="34" charset="0"/>
              <a:buChar char="•"/>
            </a:pPr>
            <a:r>
              <a:rPr lang="en-US" sz="3000" dirty="0" smtClean="0"/>
              <a:t>Members must cooperate with the CC and SB in order to utilize the SDCB program. </a:t>
            </a:r>
          </a:p>
          <a:p>
            <a:pPr marL="454025" lvl="1">
              <a:buFont typeface="Arial" pitchFamily="34" charset="0"/>
              <a:buChar char="•"/>
            </a:pPr>
            <a:r>
              <a:rPr lang="en-US" dirty="0" smtClean="0"/>
              <a:t>Members must understand the consequences of not complying with the SDCB rules.</a:t>
            </a:r>
          </a:p>
          <a:p>
            <a:pPr marL="454025" lvl="1">
              <a:buFont typeface="Arial" pitchFamily="34" charset="0"/>
              <a:buChar char="•"/>
            </a:pPr>
            <a:r>
              <a:rPr lang="en-US" dirty="0" smtClean="0"/>
              <a:t>Members must not rely on the CC and SB to manage their SDCB program. </a:t>
            </a:r>
          </a:p>
          <a:p>
            <a:pPr marL="1082675" lvl="2" indent="-457200">
              <a:buFont typeface="Calibri" panose="020F0502020204030204" pitchFamily="34" charset="0"/>
              <a:buChar char="‒"/>
            </a:pPr>
            <a:r>
              <a:rPr lang="en-US" sz="2800" dirty="0" smtClean="0"/>
              <a:t>CCs  </a:t>
            </a:r>
            <a:r>
              <a:rPr lang="en-US" sz="2800" dirty="0"/>
              <a:t>and SBs are not Case Managers</a:t>
            </a:r>
            <a:r>
              <a:rPr lang="en-US" sz="2800" dirty="0" smtClean="0"/>
              <a:t>.</a:t>
            </a:r>
          </a:p>
          <a:p>
            <a:pPr marL="1082675" lvl="2" indent="-457200">
              <a:buFont typeface="Calibri" panose="020F0502020204030204" pitchFamily="34" charset="0"/>
              <a:buChar char="‒"/>
            </a:pPr>
            <a:r>
              <a:rPr lang="en-US" sz="2800" dirty="0" smtClean="0"/>
              <a:t>SDCB is not for everyone.</a:t>
            </a:r>
          </a:p>
        </p:txBody>
      </p:sp>
      <p:sp>
        <p:nvSpPr>
          <p:cNvPr id="4" name="Slide Number Placeholder 3"/>
          <p:cNvSpPr>
            <a:spLocks noGrp="1"/>
          </p:cNvSpPr>
          <p:nvPr>
            <p:ph type="sldNum" sz="quarter" idx="12"/>
          </p:nvPr>
        </p:nvSpPr>
        <p:spPr/>
        <p:txBody>
          <a:bodyPr/>
          <a:lstStyle/>
          <a:p>
            <a:fld id="{3512AB52-58A9-46C1-ADCE-CEEE432D699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 Coordinator Responsibilities </a:t>
            </a:r>
            <a:r>
              <a:rPr lang="en-US" sz="3100" dirty="0" smtClean="0"/>
              <a:t>(</a:t>
            </a:r>
            <a:r>
              <a:rPr lang="en-US" sz="3100" dirty="0" err="1" smtClean="0"/>
              <a:t>pg</a:t>
            </a:r>
            <a:r>
              <a:rPr lang="en-US" sz="3100" dirty="0" smtClean="0"/>
              <a:t> 1)</a:t>
            </a:r>
            <a:endParaRPr lang="en-US" sz="3100" dirty="0"/>
          </a:p>
        </p:txBody>
      </p:sp>
      <p:sp>
        <p:nvSpPr>
          <p:cNvPr id="3" name="Content Placeholder 2"/>
          <p:cNvSpPr>
            <a:spLocks noGrp="1"/>
          </p:cNvSpPr>
          <p:nvPr>
            <p:ph idx="1"/>
          </p:nvPr>
        </p:nvSpPr>
        <p:spPr>
          <a:xfrm>
            <a:off x="457200" y="1219200"/>
            <a:ext cx="8229600" cy="5257800"/>
          </a:xfrm>
        </p:spPr>
        <p:txBody>
          <a:bodyPr>
            <a:noAutofit/>
          </a:bodyPr>
          <a:lstStyle/>
          <a:p>
            <a:pPr marL="454025" lvl="1">
              <a:buFont typeface="Arial" pitchFamily="34" charset="0"/>
              <a:buChar char="•"/>
            </a:pPr>
            <a:r>
              <a:rPr lang="en-US" sz="3000" dirty="0"/>
              <a:t>C</a:t>
            </a:r>
            <a:r>
              <a:rPr lang="en-US" sz="3000" dirty="0" smtClean="0"/>
              <a:t>onducts Comprehensive Needs Assessment (CNA) and Nursing Facility Level of Care (NFLOC) assessment</a:t>
            </a:r>
          </a:p>
          <a:p>
            <a:pPr marL="454025" lvl="1">
              <a:buFont typeface="Arial" pitchFamily="34" charset="0"/>
              <a:buChar char="•"/>
            </a:pPr>
            <a:r>
              <a:rPr lang="en-US" sz="3000" dirty="0"/>
              <a:t>During </a:t>
            </a:r>
            <a:r>
              <a:rPr lang="en-US" sz="3000" dirty="0" smtClean="0"/>
              <a:t>CNA/NFLOC, explains to member:</a:t>
            </a:r>
            <a:endParaRPr lang="en-US" sz="3000" dirty="0"/>
          </a:p>
          <a:p>
            <a:pPr marL="914400" lvl="1" indent="-455613"/>
            <a:r>
              <a:rPr lang="en-US" dirty="0" smtClean="0"/>
              <a:t>120 </a:t>
            </a:r>
            <a:r>
              <a:rPr lang="en-US" dirty="0"/>
              <a:t>day mandatory </a:t>
            </a:r>
            <a:r>
              <a:rPr lang="en-US" dirty="0" smtClean="0"/>
              <a:t>enrollment </a:t>
            </a:r>
            <a:r>
              <a:rPr lang="en-US" dirty="0"/>
              <a:t>in </a:t>
            </a:r>
            <a:r>
              <a:rPr lang="en-US" dirty="0" smtClean="0"/>
              <a:t>Agency-Based Community Benefits (ABCB)</a:t>
            </a:r>
            <a:endParaRPr lang="en-US" dirty="0"/>
          </a:p>
          <a:p>
            <a:pPr marL="914400" lvl="1" indent="-455613"/>
            <a:r>
              <a:rPr lang="en-US" dirty="0" smtClean="0"/>
              <a:t>roles </a:t>
            </a:r>
            <a:r>
              <a:rPr lang="en-US" dirty="0"/>
              <a:t>&amp; responsibilities of </a:t>
            </a:r>
            <a:r>
              <a:rPr lang="en-US" dirty="0" smtClean="0"/>
              <a:t>member and Employer of Record (EOR), employees/vendors</a:t>
            </a:r>
          </a:p>
          <a:p>
            <a:pPr marL="914400" lvl="1" indent="-455613"/>
            <a:r>
              <a:rPr lang="en-US" dirty="0" smtClean="0"/>
              <a:t>working relationship between the Support Broker (SB) and Care Coordinator (CC) </a:t>
            </a:r>
          </a:p>
          <a:p>
            <a:pPr marL="914400" lvl="1" indent="-455613"/>
            <a:r>
              <a:rPr lang="en-US" dirty="0" smtClean="0"/>
              <a:t>what SDCB is, and how it works</a:t>
            </a:r>
          </a:p>
        </p:txBody>
      </p:sp>
      <p:sp>
        <p:nvSpPr>
          <p:cNvPr id="4" name="Slide Number Placeholder 3"/>
          <p:cNvSpPr>
            <a:spLocks noGrp="1"/>
          </p:cNvSpPr>
          <p:nvPr>
            <p:ph type="sldNum" sz="quarter" idx="12"/>
          </p:nvPr>
        </p:nvSpPr>
        <p:spPr/>
        <p:txBody>
          <a:bodyPr/>
          <a:lstStyle/>
          <a:p>
            <a:fld id="{3512AB52-58A9-46C1-ADCE-CEEE432D699E}" type="slidenum">
              <a:rPr lang="en-US" smtClean="0"/>
              <a:pPr/>
              <a:t>7</a:t>
            </a:fld>
            <a:endParaRPr lang="en-US"/>
          </a:p>
        </p:txBody>
      </p:sp>
    </p:spTree>
    <p:extLst>
      <p:ext uri="{BB962C8B-B14F-4D97-AF65-F5344CB8AC3E}">
        <p14:creationId xmlns:p14="http://schemas.microsoft.com/office/powerpoint/2010/main" val="10842647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 Coordinator Responsibilities </a:t>
            </a:r>
            <a:r>
              <a:rPr lang="en-US" sz="3100" dirty="0" smtClean="0"/>
              <a:t>(</a:t>
            </a:r>
            <a:r>
              <a:rPr lang="en-US" sz="3100" dirty="0" err="1" smtClean="0"/>
              <a:t>pg</a:t>
            </a:r>
            <a:r>
              <a:rPr lang="en-US" sz="3100" dirty="0" smtClean="0"/>
              <a:t> 2)</a:t>
            </a:r>
            <a:r>
              <a:rPr lang="en-US" dirty="0" smtClean="0"/>
              <a:t> </a:t>
            </a:r>
            <a:endParaRPr lang="en-US" sz="2800" dirty="0"/>
          </a:p>
        </p:txBody>
      </p:sp>
      <p:sp>
        <p:nvSpPr>
          <p:cNvPr id="3" name="Content Placeholder 2"/>
          <p:cNvSpPr>
            <a:spLocks noGrp="1"/>
          </p:cNvSpPr>
          <p:nvPr>
            <p:ph idx="1"/>
          </p:nvPr>
        </p:nvSpPr>
        <p:spPr>
          <a:xfrm>
            <a:off x="457200" y="1447800"/>
            <a:ext cx="8229600" cy="4876800"/>
          </a:xfrm>
        </p:spPr>
        <p:txBody>
          <a:bodyPr>
            <a:normAutofit lnSpcReduction="10000"/>
          </a:bodyPr>
          <a:lstStyle/>
          <a:p>
            <a:r>
              <a:rPr lang="en-US" sz="3000" dirty="0" smtClean="0"/>
              <a:t>After initial SDCB discussion and member decides to transfer to SDCB, the CC:</a:t>
            </a:r>
          </a:p>
          <a:p>
            <a:pPr lvl="1"/>
            <a:r>
              <a:rPr lang="en-US" dirty="0" smtClean="0"/>
              <a:t>Obtains signed SDCB statement from member</a:t>
            </a:r>
            <a:endParaRPr lang="en-US" dirty="0"/>
          </a:p>
          <a:p>
            <a:pPr lvl="1"/>
            <a:r>
              <a:rPr lang="en-US" dirty="0" smtClean="0"/>
              <a:t>Provides the SBA </a:t>
            </a:r>
            <a:r>
              <a:rPr lang="en-US" dirty="0"/>
              <a:t>Selection </a:t>
            </a:r>
            <a:r>
              <a:rPr lang="en-US" dirty="0" smtClean="0"/>
              <a:t>Form to member</a:t>
            </a:r>
          </a:p>
          <a:p>
            <a:pPr lvl="2"/>
            <a:r>
              <a:rPr lang="en-US" dirty="0" smtClean="0"/>
              <a:t>Sends SBA Selection Form to SBA</a:t>
            </a:r>
            <a:endParaRPr lang="en-US" dirty="0"/>
          </a:p>
          <a:p>
            <a:pPr lvl="1"/>
            <a:r>
              <a:rPr lang="en-US" dirty="0" smtClean="0"/>
              <a:t>Provides the LRI, Authorized Agent, Authorized Representative Forms to the Member (if requested)</a:t>
            </a:r>
          </a:p>
          <a:p>
            <a:pPr lvl="1"/>
            <a:r>
              <a:rPr lang="en-US" dirty="0" smtClean="0"/>
              <a:t>Provides the LRI, Authorized Agent, Authorized Representative Forms to the SBA and the Financial Management Agency (FMA)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 Coordinator Responsibilities </a:t>
            </a:r>
            <a:r>
              <a:rPr lang="en-US" sz="2800" dirty="0" smtClean="0"/>
              <a:t>(</a:t>
            </a:r>
            <a:r>
              <a:rPr lang="en-US" sz="2800" dirty="0" err="1" smtClean="0"/>
              <a:t>pg</a:t>
            </a:r>
            <a:r>
              <a:rPr lang="en-US" sz="2800" dirty="0" smtClean="0"/>
              <a:t> 3)</a:t>
            </a:r>
            <a:endParaRPr lang="en-US" sz="2800" dirty="0"/>
          </a:p>
        </p:txBody>
      </p:sp>
      <p:sp>
        <p:nvSpPr>
          <p:cNvPr id="3" name="Content Placeholder 2"/>
          <p:cNvSpPr>
            <a:spLocks noGrp="1"/>
          </p:cNvSpPr>
          <p:nvPr>
            <p:ph idx="1"/>
          </p:nvPr>
        </p:nvSpPr>
        <p:spPr>
          <a:xfrm>
            <a:off x="381000" y="1600200"/>
            <a:ext cx="8229600" cy="4800600"/>
          </a:xfrm>
        </p:spPr>
        <p:txBody>
          <a:bodyPr>
            <a:normAutofit fontScale="92500" lnSpcReduction="20000"/>
          </a:bodyPr>
          <a:lstStyle/>
          <a:p>
            <a:r>
              <a:rPr lang="en-US" dirty="0"/>
              <a:t>Completes Employer of Record (EOR) Self-assessment (form MAD 614) with member</a:t>
            </a:r>
          </a:p>
          <a:p>
            <a:r>
              <a:rPr lang="en-US" dirty="0"/>
              <a:t>Provides the SBA with the member’s current ABCB </a:t>
            </a:r>
            <a:r>
              <a:rPr lang="en-US" dirty="0" smtClean="0"/>
              <a:t>CNA/NFLOC </a:t>
            </a:r>
            <a:r>
              <a:rPr lang="en-US" dirty="0"/>
              <a:t>documentation</a:t>
            </a:r>
          </a:p>
          <a:p>
            <a:r>
              <a:rPr lang="en-US" dirty="0" smtClean="0"/>
              <a:t>Coordinate transfer of services &amp; providers</a:t>
            </a:r>
          </a:p>
          <a:p>
            <a:pPr lvl="1"/>
            <a:r>
              <a:rPr lang="en-US" dirty="0" smtClean="0"/>
              <a:t>ABCB to SDCB</a:t>
            </a:r>
          </a:p>
          <a:p>
            <a:pPr lvl="1"/>
            <a:r>
              <a:rPr lang="en-US" dirty="0" smtClean="0"/>
              <a:t>SDCB to ABCB</a:t>
            </a:r>
          </a:p>
          <a:p>
            <a:pPr lvl="1"/>
            <a:r>
              <a:rPr lang="en-US" dirty="0" smtClean="0"/>
              <a:t>Mi Via to SDCB includes Category of Eligibility (COE) change</a:t>
            </a:r>
          </a:p>
          <a:p>
            <a:r>
              <a:rPr lang="en-US" dirty="0"/>
              <a:t>Enter SDCB Setting of Care (SOC) on </a:t>
            </a:r>
            <a:r>
              <a:rPr lang="en-US" i="1" dirty="0" smtClean="0"/>
              <a:t>MCO </a:t>
            </a:r>
            <a:r>
              <a:rPr lang="en-US" i="1" dirty="0"/>
              <a:t>to </a:t>
            </a:r>
            <a:r>
              <a:rPr lang="en-US" i="1" dirty="0" smtClean="0"/>
              <a:t>HSD interface</a:t>
            </a:r>
            <a:r>
              <a:rPr lang="en-US" dirty="0" smtClean="0"/>
              <a:t> file with future, anticipated </a:t>
            </a:r>
            <a:r>
              <a:rPr lang="en-US" dirty="0"/>
              <a:t>SDCB </a:t>
            </a:r>
            <a:r>
              <a:rPr lang="en-US" dirty="0" smtClean="0"/>
              <a:t>start </a:t>
            </a:r>
            <a:r>
              <a:rPr lang="en-US" dirty="0"/>
              <a:t>date</a:t>
            </a:r>
            <a:endParaRPr lang="en-US" dirty="0">
              <a:solidFill>
                <a:srgbClr val="FF0000"/>
              </a:solidFill>
            </a:endParaRP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fontScale="90000"/>
          </a:bodyPr>
          <a:lstStyle/>
          <a:p>
            <a:r>
              <a:rPr lang="en-US" dirty="0" smtClean="0"/>
              <a:t>Care Coordinator Responsibilities </a:t>
            </a:r>
            <a:r>
              <a:rPr lang="en-US" sz="2800" dirty="0" smtClean="0"/>
              <a:t>(</a:t>
            </a:r>
            <a:r>
              <a:rPr lang="en-US" sz="2800" dirty="0" err="1" smtClean="0"/>
              <a:t>pg</a:t>
            </a:r>
            <a:r>
              <a:rPr lang="en-US" sz="2800" dirty="0" smtClean="0"/>
              <a:t> 4)</a:t>
            </a:r>
            <a:endParaRPr lang="en-US" sz="2800" dirty="0"/>
          </a:p>
        </p:txBody>
      </p:sp>
      <p:sp>
        <p:nvSpPr>
          <p:cNvPr id="3" name="Content Placeholder 2"/>
          <p:cNvSpPr>
            <a:spLocks noGrp="1"/>
          </p:cNvSpPr>
          <p:nvPr>
            <p:ph idx="1"/>
          </p:nvPr>
        </p:nvSpPr>
        <p:spPr>
          <a:xfrm>
            <a:off x="609600" y="1524000"/>
            <a:ext cx="8001000" cy="4419600"/>
          </a:xfrm>
        </p:spPr>
        <p:txBody>
          <a:bodyPr>
            <a:normAutofit fontScale="92500" lnSpcReduction="20000"/>
          </a:bodyPr>
          <a:lstStyle/>
          <a:p>
            <a:r>
              <a:rPr lang="en-US" sz="3000" dirty="0"/>
              <a:t>Add member into FOCoS</a:t>
            </a:r>
          </a:p>
          <a:p>
            <a:r>
              <a:rPr lang="en-US" sz="3000" dirty="0" smtClean="0"/>
              <a:t>Add SBA, CCL, and NFLOC </a:t>
            </a:r>
            <a:r>
              <a:rPr lang="en-US" sz="3000" dirty="0"/>
              <a:t>dates </a:t>
            </a:r>
            <a:r>
              <a:rPr lang="en-US" sz="3000" dirty="0" smtClean="0"/>
              <a:t>on FOCoS View User page</a:t>
            </a:r>
          </a:p>
          <a:p>
            <a:r>
              <a:rPr lang="en-US" sz="3000" dirty="0" smtClean="0"/>
              <a:t>Determine </a:t>
            </a:r>
            <a:r>
              <a:rPr lang="en-US" sz="3000" dirty="0"/>
              <a:t>SDCB budget amount:</a:t>
            </a:r>
          </a:p>
          <a:p>
            <a:pPr lvl="1"/>
            <a:r>
              <a:rPr lang="en-US" sz="2600" dirty="0"/>
              <a:t>pro-rated when member transfers from ABCB</a:t>
            </a:r>
          </a:p>
          <a:p>
            <a:r>
              <a:rPr lang="en-US" sz="3000" dirty="0"/>
              <a:t>Add </a:t>
            </a:r>
            <a:r>
              <a:rPr lang="en-US" sz="3000" dirty="0" smtClean="0"/>
              <a:t>SDCB </a:t>
            </a:r>
            <a:r>
              <a:rPr lang="en-US" sz="3000" dirty="0"/>
              <a:t>budget amount </a:t>
            </a:r>
            <a:r>
              <a:rPr lang="en-US" sz="3000" dirty="0" smtClean="0"/>
              <a:t>into </a:t>
            </a:r>
            <a:r>
              <a:rPr lang="en-US" sz="3000" dirty="0" err="1" smtClean="0"/>
              <a:t>FOCoS</a:t>
            </a:r>
            <a:r>
              <a:rPr lang="en-US" sz="3000" dirty="0" smtClean="0"/>
              <a:t> General Plan Information </a:t>
            </a:r>
            <a:r>
              <a:rPr lang="en-US" sz="3000" u="sng" dirty="0" smtClean="0"/>
              <a:t>and</a:t>
            </a:r>
            <a:r>
              <a:rPr lang="en-US" sz="3000" dirty="0" smtClean="0"/>
              <a:t> in General Plan Notes</a:t>
            </a:r>
            <a:endParaRPr lang="en-US" sz="3000" dirty="0"/>
          </a:p>
          <a:p>
            <a:r>
              <a:rPr lang="en-US" sz="3000" dirty="0" smtClean="0"/>
              <a:t>When the SDCB budget amount is entered, </a:t>
            </a:r>
            <a:r>
              <a:rPr lang="en-US" sz="3000" dirty="0" err="1" smtClean="0"/>
              <a:t>FOCoS</a:t>
            </a:r>
            <a:r>
              <a:rPr lang="en-US" sz="3000" dirty="0" smtClean="0"/>
              <a:t> sends an alert to the SB that the SDCB budget amount has been entered and the SB can begin developing the </a:t>
            </a:r>
            <a:r>
              <a:rPr lang="en-US" sz="3000" i="1" dirty="0" smtClean="0"/>
              <a:t>Working Plan</a:t>
            </a:r>
            <a:r>
              <a:rPr lang="en-US" sz="3000" dirty="0" smtClean="0"/>
              <a:t>.  </a:t>
            </a:r>
            <a:endParaRPr lang="en-US" sz="3000" dirty="0" smtClean="0">
              <a:solidFill>
                <a:srgbClr val="FF0000"/>
              </a:solidFill>
            </a:endParaRPr>
          </a:p>
        </p:txBody>
      </p:sp>
      <p:sp>
        <p:nvSpPr>
          <p:cNvPr id="4" name="Slide Number Placeholder 3"/>
          <p:cNvSpPr>
            <a:spLocks noGrp="1"/>
          </p:cNvSpPr>
          <p:nvPr>
            <p:ph type="sldNum" sz="quarter" idx="12"/>
          </p:nvPr>
        </p:nvSpPr>
        <p:spPr>
          <a:xfrm>
            <a:off x="6477000" y="6172200"/>
            <a:ext cx="2133600" cy="365125"/>
          </a:xfrm>
        </p:spPr>
        <p:txBody>
          <a:bodyPr/>
          <a:lstStyle/>
          <a:p>
            <a:fld id="{3512AB52-58A9-46C1-ADCE-CEEE432D699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 Coordinator Responsibilities </a:t>
            </a:r>
            <a:r>
              <a:rPr lang="en-US" sz="2800" dirty="0" smtClean="0"/>
              <a:t>(</a:t>
            </a:r>
            <a:r>
              <a:rPr lang="en-US" sz="2800" dirty="0" err="1" smtClean="0"/>
              <a:t>pg</a:t>
            </a:r>
            <a:r>
              <a:rPr lang="en-US" sz="2800" dirty="0" smtClean="0"/>
              <a:t> 5)</a:t>
            </a:r>
            <a:endParaRPr lang="en-US" sz="2800" dirty="0"/>
          </a:p>
        </p:txBody>
      </p:sp>
      <p:sp>
        <p:nvSpPr>
          <p:cNvPr id="3" name="Content Placeholder 2"/>
          <p:cNvSpPr>
            <a:spLocks noGrp="1"/>
          </p:cNvSpPr>
          <p:nvPr>
            <p:ph idx="1"/>
          </p:nvPr>
        </p:nvSpPr>
        <p:spPr/>
        <p:txBody>
          <a:bodyPr>
            <a:normAutofit/>
          </a:bodyPr>
          <a:lstStyle/>
          <a:p>
            <a:r>
              <a:rPr lang="en-US" sz="3000" dirty="0" smtClean="0"/>
              <a:t>Receive notification from SB that the </a:t>
            </a:r>
            <a:r>
              <a:rPr lang="en-US" sz="3000" i="1" dirty="0" smtClean="0"/>
              <a:t>Working Plan </a:t>
            </a:r>
            <a:r>
              <a:rPr lang="en-US" sz="3000" dirty="0" smtClean="0"/>
              <a:t>is ready for CC review (via FOCoS General Plan Note)</a:t>
            </a:r>
          </a:p>
          <a:p>
            <a:r>
              <a:rPr lang="en-US" sz="3000" dirty="0" smtClean="0"/>
              <a:t>Review the </a:t>
            </a:r>
            <a:r>
              <a:rPr lang="en-US" sz="3000" i="1" dirty="0" smtClean="0"/>
              <a:t>Working Plan </a:t>
            </a:r>
            <a:r>
              <a:rPr lang="en-US" sz="3000" dirty="0" smtClean="0"/>
              <a:t>in FOCoS for accuracy</a:t>
            </a:r>
          </a:p>
          <a:p>
            <a:r>
              <a:rPr lang="en-US" sz="3000" dirty="0" smtClean="0"/>
              <a:t>Submit </a:t>
            </a:r>
            <a:r>
              <a:rPr lang="en-US" sz="3000" dirty="0"/>
              <a:t>SDCB care plan </a:t>
            </a:r>
            <a:r>
              <a:rPr lang="en-US" sz="3000" dirty="0" smtClean="0"/>
              <a:t>to MCO-UR for review in FOCoS.</a:t>
            </a:r>
          </a:p>
          <a:p>
            <a:r>
              <a:rPr lang="en-US" sz="3000" dirty="0" smtClean="0"/>
              <a:t>Monitor utilization to ensure the SDCB benefits are being used appropriately and effectively according to the SDCB care plan approved goals.</a:t>
            </a:r>
          </a:p>
          <a:p>
            <a:endParaRPr lang="en-US" sz="3000" dirty="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11</a:t>
            </a:fld>
            <a:endParaRPr lang="en-US"/>
          </a:p>
        </p:txBody>
      </p:sp>
    </p:spTree>
    <p:extLst>
      <p:ext uri="{BB962C8B-B14F-4D97-AF65-F5344CB8AC3E}">
        <p14:creationId xmlns:p14="http://schemas.microsoft.com/office/powerpoint/2010/main" val="1415698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 Coordinator Responsibilities </a:t>
            </a:r>
            <a:r>
              <a:rPr lang="en-US" sz="2800" dirty="0" smtClean="0"/>
              <a:t>(</a:t>
            </a:r>
            <a:r>
              <a:rPr lang="en-US" sz="2800" dirty="0" err="1" smtClean="0"/>
              <a:t>pg</a:t>
            </a:r>
            <a:r>
              <a:rPr lang="en-US" sz="2800" dirty="0" smtClean="0"/>
              <a:t> 6)</a:t>
            </a:r>
            <a:endParaRPr lang="en-US" sz="2800" dirty="0"/>
          </a:p>
        </p:txBody>
      </p:sp>
      <p:sp>
        <p:nvSpPr>
          <p:cNvPr id="3" name="Content Placeholder 2"/>
          <p:cNvSpPr>
            <a:spLocks noGrp="1"/>
          </p:cNvSpPr>
          <p:nvPr>
            <p:ph idx="1"/>
          </p:nvPr>
        </p:nvSpPr>
        <p:spPr>
          <a:xfrm>
            <a:off x="457200" y="1752600"/>
            <a:ext cx="8229600" cy="5105400"/>
          </a:xfrm>
        </p:spPr>
        <p:txBody>
          <a:bodyPr>
            <a:normAutofit lnSpcReduction="10000"/>
          </a:bodyPr>
          <a:lstStyle/>
          <a:p>
            <a:r>
              <a:rPr lang="en-US" dirty="0"/>
              <a:t>Ensure SB is monitoring SDCB care plan utilization</a:t>
            </a:r>
          </a:p>
          <a:p>
            <a:r>
              <a:rPr lang="en-US" dirty="0"/>
              <a:t>Monitor the quality of the services provided by the </a:t>
            </a:r>
            <a:r>
              <a:rPr lang="en-US" dirty="0" smtClean="0"/>
              <a:t>SB </a:t>
            </a:r>
            <a:r>
              <a:rPr lang="en-US" dirty="0"/>
              <a:t>and address any concerns.</a:t>
            </a:r>
          </a:p>
          <a:p>
            <a:pPr lvl="0"/>
            <a:r>
              <a:rPr lang="en-US" dirty="0" smtClean="0"/>
              <a:t>Report all critical incidents using the appropriate process as outlined by HSD/MAD/QAB</a:t>
            </a:r>
          </a:p>
          <a:p>
            <a:pPr lvl="0"/>
            <a:r>
              <a:rPr lang="en-US" dirty="0" smtClean="0"/>
              <a:t>Assist member with annual renewals:</a:t>
            </a:r>
          </a:p>
          <a:p>
            <a:pPr lvl="1"/>
            <a:r>
              <a:rPr lang="en-US" dirty="0" smtClean="0"/>
              <a:t>CNA/NFLOC</a:t>
            </a:r>
          </a:p>
          <a:p>
            <a:pPr lvl="1"/>
            <a:r>
              <a:rPr lang="en-US" dirty="0" smtClean="0"/>
              <a:t>SDCB annual budget and SDCB care plan</a:t>
            </a:r>
            <a:endParaRPr lang="en-US" dirty="0" smtClean="0">
              <a:solidFill>
                <a:schemeClr val="tx2">
                  <a:lumMod val="60000"/>
                  <a:lumOff val="40000"/>
                </a:schemeClr>
              </a:solidFill>
            </a:endParaRP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Broker Responsibilities </a:t>
            </a:r>
            <a:r>
              <a:rPr lang="en-US" sz="2800" dirty="0" smtClean="0"/>
              <a:t>(pg 1) </a:t>
            </a:r>
            <a:endParaRPr lang="en-US" sz="2800" dirty="0"/>
          </a:p>
        </p:txBody>
      </p:sp>
      <p:sp>
        <p:nvSpPr>
          <p:cNvPr id="3" name="Content Placeholder 2"/>
          <p:cNvSpPr>
            <a:spLocks noGrp="1"/>
          </p:cNvSpPr>
          <p:nvPr>
            <p:ph idx="1"/>
          </p:nvPr>
        </p:nvSpPr>
        <p:spPr>
          <a:xfrm>
            <a:off x="457200" y="1371600"/>
            <a:ext cx="8229600" cy="5486400"/>
          </a:xfrm>
        </p:spPr>
        <p:txBody>
          <a:bodyPr>
            <a:normAutofit fontScale="85000" lnSpcReduction="10000"/>
          </a:bodyPr>
          <a:lstStyle/>
          <a:p>
            <a:r>
              <a:rPr lang="en-US" dirty="0" smtClean="0"/>
              <a:t>Assign individual SB and make initial contact with the member to review SB and members responsibilities</a:t>
            </a:r>
          </a:p>
          <a:p>
            <a:r>
              <a:rPr lang="en-US" dirty="0" smtClean="0"/>
              <a:t>Create </a:t>
            </a:r>
            <a:r>
              <a:rPr lang="en-US" dirty="0"/>
              <a:t>the </a:t>
            </a:r>
            <a:r>
              <a:rPr lang="en-US" i="1" dirty="0"/>
              <a:t>Working Plan </a:t>
            </a:r>
            <a:r>
              <a:rPr lang="en-US" dirty="0"/>
              <a:t>shell in </a:t>
            </a:r>
            <a:r>
              <a:rPr lang="en-US" dirty="0" smtClean="0"/>
              <a:t>FOCoS</a:t>
            </a:r>
          </a:p>
          <a:p>
            <a:pPr lvl="1"/>
            <a:r>
              <a:rPr lang="en-US" sz="2000" dirty="0" smtClean="0"/>
              <a:t>Enter </a:t>
            </a:r>
            <a:r>
              <a:rPr lang="en-US" sz="2000" b="1" dirty="0" smtClean="0"/>
              <a:t>future,</a:t>
            </a:r>
            <a:r>
              <a:rPr lang="en-US" sz="2000" dirty="0" smtClean="0"/>
              <a:t> </a:t>
            </a:r>
            <a:r>
              <a:rPr lang="en-US" sz="2000" b="1" i="1" dirty="0" smtClean="0"/>
              <a:t>anticipated</a:t>
            </a:r>
            <a:r>
              <a:rPr lang="en-US" sz="2000" dirty="0" smtClean="0"/>
              <a:t> SDCB care plan begin and end dates</a:t>
            </a:r>
            <a:endParaRPr lang="en-US" sz="2000" dirty="0"/>
          </a:p>
          <a:p>
            <a:pPr lvl="0"/>
            <a:r>
              <a:rPr lang="en-US" dirty="0"/>
              <a:t>Build Working Plan goals to address needs identified in the </a:t>
            </a:r>
            <a:r>
              <a:rPr lang="en-US" dirty="0" smtClean="0"/>
              <a:t>CNA/NFLOC </a:t>
            </a:r>
            <a:r>
              <a:rPr lang="en-US" dirty="0"/>
              <a:t>and as noted in the ABCB care </a:t>
            </a:r>
            <a:r>
              <a:rPr lang="en-US" dirty="0" smtClean="0"/>
              <a:t>plan </a:t>
            </a:r>
            <a:endParaRPr lang="en-US" dirty="0"/>
          </a:p>
          <a:p>
            <a:pPr lvl="0"/>
            <a:r>
              <a:rPr lang="en-US" dirty="0"/>
              <a:t>Notify CC that the Working Plan is ready for </a:t>
            </a:r>
            <a:r>
              <a:rPr lang="en-US" dirty="0" smtClean="0"/>
              <a:t>review/submission in FOCoS (via General Plan Notes)</a:t>
            </a:r>
            <a:endParaRPr lang="en-US" dirty="0"/>
          </a:p>
          <a:p>
            <a:pPr lvl="0"/>
            <a:r>
              <a:rPr lang="en-US" dirty="0" smtClean="0"/>
              <a:t>Assist the member with recruiting and hiring employees/vendors</a:t>
            </a:r>
          </a:p>
          <a:p>
            <a:pPr lvl="0"/>
            <a:r>
              <a:rPr lang="en-US" dirty="0" smtClean="0"/>
              <a:t>Assist the member with completing and submitting Xerox hiring packets</a:t>
            </a:r>
          </a:p>
        </p:txBody>
      </p:sp>
      <p:sp>
        <p:nvSpPr>
          <p:cNvPr id="4" name="Slide Number Placeholder 3"/>
          <p:cNvSpPr>
            <a:spLocks noGrp="1"/>
          </p:cNvSpPr>
          <p:nvPr>
            <p:ph type="sldNum" sz="quarter" idx="12"/>
          </p:nvPr>
        </p:nvSpPr>
        <p:spPr/>
        <p:txBody>
          <a:bodyPr/>
          <a:lstStyle/>
          <a:p>
            <a:fld id="{3512AB52-58A9-46C1-ADCE-CEEE432D699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Broker Responsibilities </a:t>
            </a:r>
            <a:r>
              <a:rPr lang="en-US" sz="2800" dirty="0" smtClean="0"/>
              <a:t>(</a:t>
            </a:r>
            <a:r>
              <a:rPr lang="en-US" sz="2800" dirty="0" err="1" smtClean="0"/>
              <a:t>pg</a:t>
            </a:r>
            <a:r>
              <a:rPr lang="en-US" sz="2800" dirty="0" smtClean="0"/>
              <a:t> 2) </a:t>
            </a:r>
            <a:endParaRPr lang="en-US" sz="2800" dirty="0"/>
          </a:p>
        </p:txBody>
      </p:sp>
      <p:sp>
        <p:nvSpPr>
          <p:cNvPr id="3" name="Content Placeholder 2"/>
          <p:cNvSpPr>
            <a:spLocks noGrp="1"/>
          </p:cNvSpPr>
          <p:nvPr>
            <p:ph idx="1"/>
          </p:nvPr>
        </p:nvSpPr>
        <p:spPr>
          <a:xfrm>
            <a:off x="304800" y="1600200"/>
            <a:ext cx="8382000" cy="4525963"/>
          </a:xfrm>
        </p:spPr>
        <p:txBody>
          <a:bodyPr>
            <a:normAutofit/>
          </a:bodyPr>
          <a:lstStyle/>
          <a:p>
            <a:pPr lvl="0"/>
            <a:r>
              <a:rPr lang="en-US" dirty="0" smtClean="0"/>
              <a:t>Monitor SDCB care plan and </a:t>
            </a:r>
            <a:r>
              <a:rPr lang="en-US" dirty="0"/>
              <a:t>budget </a:t>
            </a:r>
            <a:r>
              <a:rPr lang="en-US" dirty="0" smtClean="0"/>
              <a:t>utilization.</a:t>
            </a:r>
            <a:endParaRPr lang="en-US" dirty="0"/>
          </a:p>
          <a:p>
            <a:r>
              <a:rPr lang="en-US" dirty="0" smtClean="0"/>
              <a:t>Review SDCB monthly expense report with            member to find unprocessed                      payments or payment errors. </a:t>
            </a:r>
          </a:p>
          <a:p>
            <a:endParaRPr lang="en-US" sz="1000" dirty="0" smtClean="0"/>
          </a:p>
          <a:p>
            <a:pPr marL="350838" indent="0">
              <a:buNone/>
            </a:pPr>
            <a:r>
              <a:rPr lang="en-US" b="1" i="1" u="sng" dirty="0" smtClean="0"/>
              <a:t>REMINDER:</a:t>
            </a:r>
            <a:endParaRPr lang="en-US" dirty="0"/>
          </a:p>
          <a:p>
            <a:pPr marL="350838" indent="0">
              <a:buNone/>
            </a:pPr>
            <a:r>
              <a:rPr lang="en-US" dirty="0" smtClean="0"/>
              <a:t>Overutilization and under-utilization             may result in Involuntary Termination. </a:t>
            </a:r>
            <a:endParaRPr lang="en-US" dirty="0"/>
          </a:p>
          <a:p>
            <a:pPr lvl="0"/>
            <a:endParaRPr lang="en-US" dirty="0" smtClean="0"/>
          </a:p>
          <a:p>
            <a:pPr lvl="0"/>
            <a:endParaRPr lang="en-US" dirty="0" smtClean="0"/>
          </a:p>
          <a:p>
            <a:pPr lvl="0"/>
            <a:endParaRPr lang="en-US" sz="20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14</a:t>
            </a:fld>
            <a:endParaRPr lang="en-US"/>
          </a:p>
        </p:txBody>
      </p:sp>
    </p:spTree>
    <p:extLst>
      <p:ext uri="{BB962C8B-B14F-4D97-AF65-F5344CB8AC3E}">
        <p14:creationId xmlns:p14="http://schemas.microsoft.com/office/powerpoint/2010/main" val="3112720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Broker Responsibilities </a:t>
            </a:r>
            <a:r>
              <a:rPr lang="en-US" sz="2800" dirty="0" smtClean="0"/>
              <a:t>(</a:t>
            </a:r>
            <a:r>
              <a:rPr lang="en-US" sz="2800" dirty="0" err="1" smtClean="0"/>
              <a:t>pg</a:t>
            </a:r>
            <a:r>
              <a:rPr lang="en-US" sz="2800" dirty="0" smtClean="0"/>
              <a:t> 3)</a:t>
            </a:r>
            <a:endParaRPr lang="en-US" sz="2800"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lvl="0"/>
            <a:r>
              <a:rPr lang="en-US" dirty="0" smtClean="0"/>
              <a:t>Assist member with </a:t>
            </a:r>
            <a:r>
              <a:rPr lang="en-US" dirty="0"/>
              <a:t>timely responses to Requests for Administration/Information (RFA/RFI) </a:t>
            </a:r>
          </a:p>
          <a:p>
            <a:pPr lvl="0"/>
            <a:r>
              <a:rPr lang="en-US" dirty="0" smtClean="0"/>
              <a:t>Assist member with researching and resolving provider payment problems</a:t>
            </a:r>
          </a:p>
          <a:p>
            <a:r>
              <a:rPr lang="en-US" dirty="0"/>
              <a:t>Monitor SDCB care plan for</a:t>
            </a:r>
          </a:p>
          <a:p>
            <a:pPr lvl="1"/>
            <a:r>
              <a:rPr lang="en-US" dirty="0"/>
              <a:t>Submission</a:t>
            </a:r>
          </a:p>
          <a:p>
            <a:pPr lvl="1"/>
            <a:r>
              <a:rPr lang="en-US" dirty="0"/>
              <a:t>Denial</a:t>
            </a:r>
          </a:p>
          <a:p>
            <a:pPr lvl="1"/>
            <a:r>
              <a:rPr lang="en-US" dirty="0"/>
              <a:t>Approval</a:t>
            </a:r>
          </a:p>
          <a:p>
            <a:r>
              <a:rPr lang="en-US" dirty="0" smtClean="0"/>
              <a:t>Create </a:t>
            </a:r>
            <a:r>
              <a:rPr lang="en-US" dirty="0"/>
              <a:t>revisions in FOCoS, as </a:t>
            </a:r>
            <a:r>
              <a:rPr lang="en-US" dirty="0" smtClean="0"/>
              <a:t>necessary</a:t>
            </a:r>
          </a:p>
          <a:p>
            <a:pPr lvl="0"/>
            <a:r>
              <a:rPr lang="en-US" dirty="0" smtClean="0"/>
              <a:t>Respond timely to SDCB member requests</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15</a:t>
            </a:fld>
            <a:endParaRPr lang="en-US"/>
          </a:p>
        </p:txBody>
      </p:sp>
      <p:pic>
        <p:nvPicPr>
          <p:cNvPr id="5" name="Picture 9" descr="C:\Users\Teresa.garcia\AppData\Local\Microsoft\Windows\Temporary Internet Files\Content.IE5\ZIPDHLTP\MC900078794[1].wmf"/>
          <p:cNvPicPr>
            <a:picLocks noChangeAspect="1" noChangeArrowheads="1"/>
          </p:cNvPicPr>
          <p:nvPr/>
        </p:nvPicPr>
        <p:blipFill>
          <a:blip r:embed="rId3" cstate="print"/>
          <a:srcRect/>
          <a:stretch>
            <a:fillRect/>
          </a:stretch>
        </p:blipFill>
        <p:spPr bwMode="auto">
          <a:xfrm>
            <a:off x="6553200" y="3200400"/>
            <a:ext cx="2024402" cy="2819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Broker Responsibilities </a:t>
            </a:r>
            <a:r>
              <a:rPr lang="en-US" sz="2800" dirty="0" smtClean="0"/>
              <a:t>(</a:t>
            </a:r>
            <a:r>
              <a:rPr lang="en-US" sz="2800" dirty="0" err="1" smtClean="0"/>
              <a:t>pg</a:t>
            </a:r>
            <a:r>
              <a:rPr lang="en-US" sz="2800" dirty="0" smtClean="0"/>
              <a:t> 4)</a:t>
            </a:r>
            <a:endParaRPr lang="en-US" sz="2800" dirty="0"/>
          </a:p>
        </p:txBody>
      </p:sp>
      <p:sp>
        <p:nvSpPr>
          <p:cNvPr id="3" name="Content Placeholder 2"/>
          <p:cNvSpPr>
            <a:spLocks noGrp="1"/>
          </p:cNvSpPr>
          <p:nvPr>
            <p:ph idx="1"/>
          </p:nvPr>
        </p:nvSpPr>
        <p:spPr>
          <a:xfrm>
            <a:off x="457200" y="1447800"/>
            <a:ext cx="8229600" cy="4678363"/>
          </a:xfrm>
        </p:spPr>
        <p:txBody>
          <a:bodyPr>
            <a:normAutofit fontScale="92500"/>
          </a:bodyPr>
          <a:lstStyle/>
          <a:p>
            <a:r>
              <a:rPr lang="en-US" dirty="0"/>
              <a:t>Report all critical incidents using the appropriate process as outlined by HSD/MAD/QAB</a:t>
            </a:r>
          </a:p>
          <a:p>
            <a:pPr lvl="0"/>
            <a:r>
              <a:rPr lang="en-US" dirty="0" smtClean="0"/>
              <a:t>Be attentive to ASPEN notices (approvals, closures, COE changes)</a:t>
            </a:r>
          </a:p>
          <a:p>
            <a:pPr lvl="0"/>
            <a:r>
              <a:rPr lang="en-US" dirty="0" smtClean="0"/>
              <a:t>Work with ISD to resolve ISD Medicaid       eligibility issues</a:t>
            </a:r>
          </a:p>
          <a:p>
            <a:pPr lvl="1"/>
            <a:r>
              <a:rPr lang="en-US" dirty="0" smtClean="0"/>
              <a:t>annual recertification</a:t>
            </a:r>
          </a:p>
          <a:p>
            <a:pPr lvl="1"/>
            <a:r>
              <a:rPr lang="en-US" dirty="0" smtClean="0"/>
              <a:t>closure</a:t>
            </a:r>
          </a:p>
          <a:p>
            <a:pPr lvl="1"/>
            <a:r>
              <a:rPr lang="en-US" dirty="0" smtClean="0"/>
              <a:t>eligibility gaps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16</a:t>
            </a:fld>
            <a:endParaRPr lang="en-US"/>
          </a:p>
        </p:txBody>
      </p:sp>
      <p:pic>
        <p:nvPicPr>
          <p:cNvPr id="7170" name="Picture 2" descr="C:\Users\Teresa.garcia\AppData\Local\Microsoft\Windows\Temporary Internet Files\Content.IE5\YKIP0RI1\MC900104714[1].wmf"/>
          <p:cNvPicPr>
            <a:picLocks noChangeAspect="1" noChangeArrowheads="1"/>
          </p:cNvPicPr>
          <p:nvPr/>
        </p:nvPicPr>
        <p:blipFill>
          <a:blip r:embed="rId3" cstate="print"/>
          <a:srcRect/>
          <a:stretch>
            <a:fillRect/>
          </a:stretch>
        </p:blipFill>
        <p:spPr bwMode="auto">
          <a:xfrm>
            <a:off x="5867400" y="4200486"/>
            <a:ext cx="2069046" cy="18425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anim calcmode="lin" valueType="num">
                                      <p:cBhvr>
                                        <p:cTn id="8" dur="2000" fill="hold"/>
                                        <p:tgtEl>
                                          <p:spTgt spid="7170"/>
                                        </p:tgtEl>
                                        <p:attrNameLst>
                                          <p:attrName>ppt_w</p:attrName>
                                        </p:attrNameLst>
                                      </p:cBhvr>
                                      <p:tavLst>
                                        <p:tav tm="0" fmla="#ppt_w*sin(2.5*pi*$)">
                                          <p:val>
                                            <p:fltVal val="0"/>
                                          </p:val>
                                        </p:tav>
                                        <p:tav tm="100000">
                                          <p:val>
                                            <p:fltVal val="1"/>
                                          </p:val>
                                        </p:tav>
                                      </p:tavLst>
                                    </p:anim>
                                    <p:anim calcmode="lin" valueType="num">
                                      <p:cBhvr>
                                        <p:cTn id="9" dur="2000" fill="hold"/>
                                        <p:tgtEl>
                                          <p:spTgt spid="717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600"/>
              </a:lnSpc>
              <a:spcBef>
                <a:spcPts val="0"/>
              </a:spcBef>
            </a:pPr>
            <a:r>
              <a:rPr lang="en-US" sz="4000" dirty="0" smtClean="0"/>
              <a:t>Communication between </a:t>
            </a:r>
            <a:br>
              <a:rPr lang="en-US" sz="4000" dirty="0" smtClean="0"/>
            </a:br>
            <a:r>
              <a:rPr lang="en-US" sz="4000" dirty="0" smtClean="0"/>
              <a:t>Care Coordinators and Support Brokers </a:t>
            </a:r>
            <a:r>
              <a:rPr lang="en-US" sz="2700" dirty="0" smtClean="0"/>
              <a:t>(</a:t>
            </a:r>
            <a:r>
              <a:rPr lang="en-US" sz="2700" dirty="0" err="1" smtClean="0"/>
              <a:t>pg</a:t>
            </a:r>
            <a:r>
              <a:rPr lang="en-US" sz="2700" dirty="0" smtClean="0"/>
              <a:t> 1)</a:t>
            </a:r>
            <a:endParaRPr lang="en-US" sz="2700" dirty="0"/>
          </a:p>
        </p:txBody>
      </p:sp>
      <p:sp>
        <p:nvSpPr>
          <p:cNvPr id="3" name="Content Placeholder 2"/>
          <p:cNvSpPr>
            <a:spLocks noGrp="1"/>
          </p:cNvSpPr>
          <p:nvPr>
            <p:ph idx="1"/>
          </p:nvPr>
        </p:nvSpPr>
        <p:spPr>
          <a:xfrm>
            <a:off x="364501" y="1600200"/>
            <a:ext cx="8017499" cy="2209800"/>
          </a:xfrm>
        </p:spPr>
        <p:txBody>
          <a:bodyPr>
            <a:normAutofit/>
          </a:bodyPr>
          <a:lstStyle/>
          <a:p>
            <a:pPr marL="0" indent="0">
              <a:buNone/>
            </a:pPr>
            <a:r>
              <a:rPr lang="en-US" sz="3000" dirty="0" smtClean="0"/>
              <a:t>It is the MCO’s responsibility to create an effective and reliable means of communication to manage the workflow between the CC and the SB </a:t>
            </a:r>
          </a:p>
          <a:p>
            <a:endParaRPr lang="en-US" dirty="0" smtClean="0"/>
          </a:p>
        </p:txBody>
      </p:sp>
      <p:sp>
        <p:nvSpPr>
          <p:cNvPr id="4" name="Slide Number Placeholder 3"/>
          <p:cNvSpPr>
            <a:spLocks noGrp="1"/>
          </p:cNvSpPr>
          <p:nvPr>
            <p:ph type="sldNum" sz="quarter" idx="12"/>
          </p:nvPr>
        </p:nvSpPr>
        <p:spPr/>
        <p:txBody>
          <a:bodyPr/>
          <a:lstStyle/>
          <a:p>
            <a:fld id="{3512AB52-58A9-46C1-ADCE-CEEE432D699E}" type="slidenum">
              <a:rPr lang="en-US" smtClean="0"/>
              <a:pPr/>
              <a:t>17</a:t>
            </a:fld>
            <a:endParaRPr lang="en-US"/>
          </a:p>
        </p:txBody>
      </p:sp>
      <p:pic>
        <p:nvPicPr>
          <p:cNvPr id="7" name="Picture 9" descr="C:\Users\Teresa.garcia\AppData\Local\Microsoft\Windows\Temporary Internet Files\Content.IE5\ZIPDHLTP\MC900078706[1].wmf"/>
          <p:cNvPicPr>
            <a:picLocks noChangeAspect="1" noChangeArrowheads="1"/>
          </p:cNvPicPr>
          <p:nvPr/>
        </p:nvPicPr>
        <p:blipFill>
          <a:blip r:embed="rId3" cstate="print"/>
          <a:srcRect/>
          <a:stretch>
            <a:fillRect/>
          </a:stretch>
        </p:blipFill>
        <p:spPr bwMode="auto">
          <a:xfrm>
            <a:off x="2895600" y="3810000"/>
            <a:ext cx="3396002" cy="24003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600"/>
              </a:lnSpc>
              <a:spcBef>
                <a:spcPts val="0"/>
              </a:spcBef>
            </a:pPr>
            <a:r>
              <a:rPr lang="en-US" sz="4000" dirty="0" smtClean="0"/>
              <a:t>Communication between </a:t>
            </a:r>
            <a:br>
              <a:rPr lang="en-US" sz="4000" dirty="0" smtClean="0"/>
            </a:br>
            <a:r>
              <a:rPr lang="en-US" sz="4000" dirty="0" smtClean="0"/>
              <a:t>Care Coordinators and Support Brokers </a:t>
            </a:r>
            <a:r>
              <a:rPr lang="en-US" sz="2700" dirty="0" smtClean="0"/>
              <a:t>(</a:t>
            </a:r>
            <a:r>
              <a:rPr lang="en-US" sz="2700" dirty="0" err="1" smtClean="0"/>
              <a:t>pg</a:t>
            </a:r>
            <a:r>
              <a:rPr lang="en-US" sz="2700" dirty="0" smtClean="0"/>
              <a:t> 2)</a:t>
            </a:r>
            <a:r>
              <a:rPr lang="en-US" sz="4000" dirty="0" smtClean="0"/>
              <a:t> </a:t>
            </a:r>
            <a:endParaRPr lang="en-US" sz="4000" dirty="0"/>
          </a:p>
        </p:txBody>
      </p:sp>
      <p:sp>
        <p:nvSpPr>
          <p:cNvPr id="3" name="Content Placeholder 2"/>
          <p:cNvSpPr>
            <a:spLocks noGrp="1"/>
          </p:cNvSpPr>
          <p:nvPr>
            <p:ph idx="1"/>
          </p:nvPr>
        </p:nvSpPr>
        <p:spPr>
          <a:xfrm>
            <a:off x="685800" y="1600200"/>
            <a:ext cx="7484099" cy="4572000"/>
          </a:xfrm>
        </p:spPr>
        <p:txBody>
          <a:bodyPr>
            <a:normAutofit lnSpcReduction="10000"/>
          </a:bodyPr>
          <a:lstStyle/>
          <a:p>
            <a:pPr marL="0" indent="0">
              <a:buNone/>
            </a:pPr>
            <a:r>
              <a:rPr lang="en-US" sz="3600" dirty="0" smtClean="0"/>
              <a:t>The MCO shall have policies and procedures in place to ensure that SBs and CCs work in a collaborative manner and do not duplicate activities or functions. </a:t>
            </a:r>
          </a:p>
          <a:p>
            <a:pPr lvl="1"/>
            <a:r>
              <a:rPr lang="en-US" sz="3200" dirty="0" smtClean="0"/>
              <a:t>  Centennial </a:t>
            </a:r>
            <a:r>
              <a:rPr lang="en-US" sz="3200" dirty="0"/>
              <a:t>Care Contract </a:t>
            </a:r>
            <a:r>
              <a:rPr lang="en-US" sz="3200" dirty="0" smtClean="0"/>
              <a:t> </a:t>
            </a:r>
          </a:p>
          <a:p>
            <a:pPr marL="457200" lvl="1" indent="0">
              <a:buNone/>
            </a:pPr>
            <a:r>
              <a:rPr lang="en-US" sz="3200" dirty="0" smtClean="0"/>
              <a:t>	PSC 13-630-8000-0021  </a:t>
            </a:r>
          </a:p>
          <a:p>
            <a:pPr marL="457200" lvl="1" indent="0">
              <a:buNone/>
            </a:pPr>
            <a:r>
              <a:rPr lang="en-US" sz="3200" dirty="0" smtClean="0"/>
              <a:t>	Section 4.6.3.2</a:t>
            </a:r>
            <a:endParaRPr lang="en-US" sz="3200" dirty="0"/>
          </a:p>
          <a:p>
            <a:endParaRPr lang="en-US" dirty="0" smtClean="0"/>
          </a:p>
        </p:txBody>
      </p:sp>
      <p:sp>
        <p:nvSpPr>
          <p:cNvPr id="4" name="Slide Number Placeholder 3"/>
          <p:cNvSpPr>
            <a:spLocks noGrp="1"/>
          </p:cNvSpPr>
          <p:nvPr>
            <p:ph type="sldNum" sz="quarter" idx="12"/>
          </p:nvPr>
        </p:nvSpPr>
        <p:spPr/>
        <p:txBody>
          <a:bodyPr/>
          <a:lstStyle/>
          <a:p>
            <a:fld id="{3512AB52-58A9-46C1-ADCE-CEEE432D699E}" type="slidenum">
              <a:rPr lang="en-US" smtClean="0"/>
              <a:pPr/>
              <a:t>18</a:t>
            </a:fld>
            <a:endParaRPr lang="en-US"/>
          </a:p>
        </p:txBody>
      </p:sp>
    </p:spTree>
    <p:extLst>
      <p:ext uri="{BB962C8B-B14F-4D97-AF65-F5344CB8AC3E}">
        <p14:creationId xmlns:p14="http://schemas.microsoft.com/office/powerpoint/2010/main" val="41047599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67800" cy="1143000"/>
          </a:xfrm>
        </p:spPr>
        <p:txBody>
          <a:bodyPr>
            <a:noAutofit/>
          </a:bodyPr>
          <a:lstStyle/>
          <a:p>
            <a:r>
              <a:rPr lang="en-US" sz="3800" dirty="0" smtClean="0"/>
              <a:t>Communication between </a:t>
            </a:r>
            <a:br>
              <a:rPr lang="en-US" sz="3800" dirty="0" smtClean="0"/>
            </a:br>
            <a:r>
              <a:rPr lang="en-US" sz="3800" dirty="0" smtClean="0"/>
              <a:t>Care Coordinators and Support Brokers </a:t>
            </a:r>
            <a:r>
              <a:rPr lang="en-US" sz="2400" dirty="0" smtClean="0"/>
              <a:t>(</a:t>
            </a:r>
            <a:r>
              <a:rPr lang="en-US" sz="2400" dirty="0" err="1"/>
              <a:t>pg</a:t>
            </a:r>
            <a:r>
              <a:rPr lang="en-US" sz="2400" dirty="0"/>
              <a:t> </a:t>
            </a:r>
            <a:r>
              <a:rPr lang="en-US" sz="2400" dirty="0" smtClean="0"/>
              <a:t>3</a:t>
            </a:r>
            <a:r>
              <a:rPr lang="en-US" sz="2800" dirty="0" smtClean="0"/>
              <a:t>)</a:t>
            </a:r>
            <a:endParaRPr lang="en-US" sz="2800" dirty="0"/>
          </a:p>
        </p:txBody>
      </p:sp>
      <p:sp>
        <p:nvSpPr>
          <p:cNvPr id="3" name="Content Placeholder 2"/>
          <p:cNvSpPr>
            <a:spLocks noGrp="1"/>
          </p:cNvSpPr>
          <p:nvPr>
            <p:ph idx="1"/>
          </p:nvPr>
        </p:nvSpPr>
        <p:spPr>
          <a:xfrm>
            <a:off x="533400" y="1752600"/>
            <a:ext cx="8229600" cy="4525963"/>
          </a:xfrm>
        </p:spPr>
        <p:txBody>
          <a:bodyPr>
            <a:normAutofit/>
          </a:bodyPr>
          <a:lstStyle/>
          <a:p>
            <a:pPr marL="360363"/>
            <a:r>
              <a:rPr lang="en-US" dirty="0" smtClean="0"/>
              <a:t>The CIU (MAD 054) is not to be used between the CC and SB. </a:t>
            </a:r>
          </a:p>
          <a:p>
            <a:pPr marL="360363"/>
            <a:r>
              <a:rPr lang="en-US" dirty="0" smtClean="0"/>
              <a:t>The CC and SB should not rely on the State as a means of communication.</a:t>
            </a:r>
          </a:p>
          <a:p>
            <a:pPr marL="360363" lvl="1" indent="-342900">
              <a:buFont typeface="Arial" pitchFamily="34" charset="0"/>
              <a:buChar char="•"/>
            </a:pPr>
            <a:r>
              <a:rPr lang="en-US" sz="3200" dirty="0"/>
              <a:t>Xerox </a:t>
            </a:r>
            <a:r>
              <a:rPr lang="en-US" sz="3200" dirty="0" smtClean="0"/>
              <a:t>MCO Liaison should </a:t>
            </a:r>
            <a:r>
              <a:rPr lang="en-US" sz="3200" dirty="0"/>
              <a:t>only be contacted for Xerox/FOCoS issues, not eligibility issues.</a:t>
            </a:r>
          </a:p>
          <a:p>
            <a:pPr marL="360363" lvl="1" indent="-342900">
              <a:buFont typeface="Arial" pitchFamily="34" charset="0"/>
              <a:buChar char="•"/>
            </a:pPr>
            <a:r>
              <a:rPr lang="en-US" sz="3200" dirty="0" smtClean="0"/>
              <a:t>Do not use </a:t>
            </a:r>
            <a:r>
              <a:rPr lang="en-US" sz="3200" dirty="0" smtClean="0">
                <a:hlinkClick r:id="rId2"/>
              </a:rPr>
              <a:t>Mi.Via@xerox.com</a:t>
            </a:r>
            <a:r>
              <a:rPr lang="en-US" sz="3200" dirty="0" smtClean="0"/>
              <a:t> for SDCB issues.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600"/>
              </a:lnSpc>
              <a:spcBef>
                <a:spcPts val="0"/>
              </a:spcBef>
            </a:pPr>
            <a:r>
              <a:rPr lang="en-US" sz="4000" dirty="0" smtClean="0"/>
              <a:t>Communication between </a:t>
            </a:r>
            <a:br>
              <a:rPr lang="en-US" sz="4000" dirty="0" smtClean="0"/>
            </a:br>
            <a:r>
              <a:rPr lang="en-US" sz="4000" dirty="0" smtClean="0"/>
              <a:t>Care Coordinators and Support Brokers </a:t>
            </a:r>
            <a:r>
              <a:rPr lang="en-US" sz="2700" dirty="0" smtClean="0"/>
              <a:t>(</a:t>
            </a:r>
            <a:r>
              <a:rPr lang="en-US" sz="2700" dirty="0" err="1" smtClean="0"/>
              <a:t>pg</a:t>
            </a:r>
            <a:r>
              <a:rPr lang="en-US" sz="2700" dirty="0" smtClean="0"/>
              <a:t> 4)</a:t>
            </a:r>
            <a:r>
              <a:rPr lang="en-US" sz="4000" dirty="0" smtClean="0"/>
              <a:t> </a:t>
            </a:r>
            <a:endParaRPr lang="en-US" sz="4000" dirty="0"/>
          </a:p>
        </p:txBody>
      </p:sp>
      <p:sp>
        <p:nvSpPr>
          <p:cNvPr id="3" name="Content Placeholder 2"/>
          <p:cNvSpPr>
            <a:spLocks noGrp="1"/>
          </p:cNvSpPr>
          <p:nvPr>
            <p:ph idx="1"/>
          </p:nvPr>
        </p:nvSpPr>
        <p:spPr>
          <a:xfrm>
            <a:off x="457200" y="1600200"/>
            <a:ext cx="8229600" cy="4800600"/>
          </a:xfrm>
        </p:spPr>
        <p:txBody>
          <a:bodyPr>
            <a:normAutofit lnSpcReduction="10000"/>
          </a:bodyPr>
          <a:lstStyle/>
          <a:p>
            <a:pPr algn="ctr">
              <a:buNone/>
            </a:pPr>
            <a:endParaRPr lang="en-US" sz="1500" i="1" dirty="0" smtClean="0"/>
          </a:p>
          <a:p>
            <a:r>
              <a:rPr lang="en-US" sz="3800" dirty="0" smtClean="0"/>
              <a:t>CC informs SB:</a:t>
            </a:r>
          </a:p>
          <a:p>
            <a:pPr lvl="1"/>
            <a:r>
              <a:rPr lang="en-US" dirty="0" smtClean="0"/>
              <a:t>Member transferring to ABCB</a:t>
            </a:r>
          </a:p>
          <a:p>
            <a:pPr marL="963613" lvl="2"/>
            <a:r>
              <a:rPr lang="en-US" dirty="0" smtClean="0"/>
              <a:t>SB must complete SDCB close-out budget prior to transferring. </a:t>
            </a:r>
          </a:p>
          <a:p>
            <a:pPr lvl="1"/>
            <a:r>
              <a:rPr lang="en-US" dirty="0" smtClean="0"/>
              <a:t>SDCB statement and SBA selection</a:t>
            </a:r>
          </a:p>
          <a:p>
            <a:pPr lvl="2"/>
            <a:r>
              <a:rPr lang="en-US" dirty="0" smtClean="0"/>
              <a:t>SBA may not begin working with member until SBA receives SDCB Statement.</a:t>
            </a:r>
          </a:p>
          <a:p>
            <a:pPr lvl="1"/>
            <a:r>
              <a:rPr lang="en-US" dirty="0" smtClean="0"/>
              <a:t>SBA change</a:t>
            </a:r>
          </a:p>
          <a:p>
            <a:pPr lvl="2"/>
            <a:r>
              <a:rPr lang="en-US" dirty="0" smtClean="0"/>
              <a:t>Current SBA and new SBA must receive SBA Change document.   </a:t>
            </a:r>
          </a:p>
          <a:p>
            <a:pPr lvl="2"/>
            <a:endParaRPr lang="en-US" dirty="0" smtClean="0"/>
          </a:p>
          <a:p>
            <a:pPr lvl="2"/>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noAutofit/>
          </a:bodyPr>
          <a:lstStyle/>
          <a:p>
            <a:r>
              <a:rPr lang="en-US" sz="3800" dirty="0" smtClean="0"/>
              <a:t>Communication between </a:t>
            </a:r>
            <a:br>
              <a:rPr lang="en-US" sz="3800" dirty="0" smtClean="0"/>
            </a:br>
            <a:r>
              <a:rPr lang="en-US" sz="3800" dirty="0" smtClean="0"/>
              <a:t>Care Coordinators and Support Brokers </a:t>
            </a:r>
            <a:r>
              <a:rPr lang="en-US" sz="2400" dirty="0" smtClean="0"/>
              <a:t>(</a:t>
            </a:r>
            <a:r>
              <a:rPr lang="en-US" sz="2400" dirty="0" err="1" smtClean="0"/>
              <a:t>pg</a:t>
            </a:r>
            <a:r>
              <a:rPr lang="en-US" sz="2400" dirty="0" smtClean="0"/>
              <a:t> 5)</a:t>
            </a:r>
            <a:endParaRPr lang="en-US" sz="2400" dirty="0"/>
          </a:p>
        </p:txBody>
      </p:sp>
      <p:sp>
        <p:nvSpPr>
          <p:cNvPr id="3" name="Content Placeholder 2"/>
          <p:cNvSpPr>
            <a:spLocks noGrp="1"/>
          </p:cNvSpPr>
          <p:nvPr>
            <p:ph idx="1"/>
          </p:nvPr>
        </p:nvSpPr>
        <p:spPr/>
        <p:txBody>
          <a:bodyPr>
            <a:normAutofit/>
          </a:bodyPr>
          <a:lstStyle/>
          <a:p>
            <a:pPr algn="ctr">
              <a:buNone/>
            </a:pPr>
            <a:endParaRPr lang="en-US" sz="1000" b="1" i="1" dirty="0" smtClean="0"/>
          </a:p>
          <a:p>
            <a:r>
              <a:rPr lang="en-US" sz="3500" dirty="0" smtClean="0"/>
              <a:t>CC informs SB: </a:t>
            </a:r>
          </a:p>
          <a:p>
            <a:pPr lvl="1"/>
            <a:r>
              <a:rPr lang="en-US" sz="2600" dirty="0" smtClean="0"/>
              <a:t>SDCB CNA/NFLOC and SDCB Budget amount </a:t>
            </a:r>
          </a:p>
          <a:p>
            <a:pPr lvl="2"/>
            <a:r>
              <a:rPr lang="en-US" dirty="0" smtClean="0"/>
              <a:t>CNA/NFLOC documents must be given to the SB so the SB can ensure all identified needs are being addressed when developing the SDCB care plan.</a:t>
            </a:r>
          </a:p>
          <a:p>
            <a:pPr lvl="2"/>
            <a:r>
              <a:rPr lang="en-US" dirty="0" smtClean="0"/>
              <a:t>SDCB Budget amount must be provided to SB in order for the SB to add dollar amounts to the goals in the </a:t>
            </a:r>
            <a:r>
              <a:rPr lang="en-US" i="1" dirty="0" smtClean="0"/>
              <a:t>Working Plan</a:t>
            </a:r>
            <a:r>
              <a:rPr lang="en-US" dirty="0" smtClean="0"/>
              <a:t>.   </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Communication between </a:t>
            </a:r>
            <a:br>
              <a:rPr lang="en-US" sz="3600" dirty="0" smtClean="0"/>
            </a:br>
            <a:r>
              <a:rPr lang="en-US" sz="3600" dirty="0" smtClean="0"/>
              <a:t>Support Brokers and Care Coordinators </a:t>
            </a:r>
            <a:endParaRPr lang="en-US" sz="3600" dirty="0"/>
          </a:p>
        </p:txBody>
      </p:sp>
      <p:sp>
        <p:nvSpPr>
          <p:cNvPr id="3" name="Content Placeholder 2"/>
          <p:cNvSpPr>
            <a:spLocks noGrp="1"/>
          </p:cNvSpPr>
          <p:nvPr>
            <p:ph idx="1"/>
          </p:nvPr>
        </p:nvSpPr>
        <p:spPr/>
        <p:txBody>
          <a:bodyPr>
            <a:normAutofit/>
          </a:bodyPr>
          <a:lstStyle/>
          <a:p>
            <a:r>
              <a:rPr lang="en-US" sz="3600" dirty="0" smtClean="0"/>
              <a:t>SB informing CC:</a:t>
            </a:r>
          </a:p>
          <a:p>
            <a:pPr lvl="1"/>
            <a:r>
              <a:rPr lang="en-US" dirty="0" smtClean="0"/>
              <a:t>Response noted in FOCoS RFI/RFA (Request for Info/Admin)</a:t>
            </a:r>
          </a:p>
          <a:p>
            <a:pPr lvl="1"/>
            <a:r>
              <a:rPr lang="en-US" i="1" dirty="0" smtClean="0"/>
              <a:t>Working Plan</a:t>
            </a:r>
            <a:r>
              <a:rPr lang="en-US" dirty="0" smtClean="0"/>
              <a:t> is ready for CC review/submission</a:t>
            </a:r>
          </a:p>
          <a:p>
            <a:pPr lvl="2"/>
            <a:r>
              <a:rPr lang="en-US" dirty="0"/>
              <a:t>FOCoS </a:t>
            </a:r>
            <a:r>
              <a:rPr lang="en-US" i="1" dirty="0"/>
              <a:t>General Plan </a:t>
            </a:r>
            <a:r>
              <a:rPr lang="en-US" i="1" dirty="0" smtClean="0"/>
              <a:t>Notes </a:t>
            </a:r>
            <a:r>
              <a:rPr lang="en-US" dirty="0" smtClean="0"/>
              <a:t>alert (required) </a:t>
            </a:r>
            <a:endParaRPr lang="en-US" dirty="0"/>
          </a:p>
          <a:p>
            <a:pPr lvl="2"/>
            <a:r>
              <a:rPr lang="en-US" dirty="0" smtClean="0"/>
              <a:t>Email (follow-up) </a:t>
            </a:r>
          </a:p>
          <a:p>
            <a:pPr lvl="2"/>
            <a:r>
              <a:rPr lang="en-US" dirty="0"/>
              <a:t>Phone </a:t>
            </a:r>
            <a:r>
              <a:rPr lang="en-US" dirty="0" smtClean="0"/>
              <a:t>call (if experiencing system problems) </a:t>
            </a:r>
            <a:endParaRPr lang="en-US" dirty="0"/>
          </a:p>
          <a:p>
            <a:pPr lvl="2"/>
            <a:r>
              <a:rPr lang="en-US" dirty="0" smtClean="0"/>
              <a:t>Hand-delivered (last resort if having system problems) </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Contacting HSD/MAD</a:t>
            </a:r>
            <a:endParaRPr lang="en-US" dirty="0"/>
          </a:p>
        </p:txBody>
      </p:sp>
      <p:sp>
        <p:nvSpPr>
          <p:cNvPr id="3" name="Content Placeholder 2"/>
          <p:cNvSpPr>
            <a:spLocks noGrp="1"/>
          </p:cNvSpPr>
          <p:nvPr>
            <p:ph idx="1"/>
          </p:nvPr>
        </p:nvSpPr>
        <p:spPr>
          <a:xfrm>
            <a:off x="457200" y="1600201"/>
            <a:ext cx="7543800" cy="2133600"/>
          </a:xfrm>
        </p:spPr>
        <p:txBody>
          <a:bodyPr>
            <a:normAutofit/>
          </a:bodyPr>
          <a:lstStyle/>
          <a:p>
            <a:pPr marL="457200" lvl="1" indent="0">
              <a:buNone/>
            </a:pPr>
            <a:r>
              <a:rPr lang="en-US" sz="3600" dirty="0" smtClean="0"/>
              <a:t>CCs and SBs work closely together to resolve issues </a:t>
            </a:r>
            <a:r>
              <a:rPr lang="en-US" sz="3600" b="1" dirty="0" smtClean="0"/>
              <a:t>before </a:t>
            </a:r>
            <a:r>
              <a:rPr lang="en-US" sz="3600" dirty="0" smtClean="0"/>
              <a:t>asking the State and/or Xerox for assistance.</a:t>
            </a:r>
          </a:p>
          <a:p>
            <a:pPr lvl="1">
              <a:buFont typeface="Arial" pitchFamily="34" charset="0"/>
              <a:buChar char="•"/>
            </a:pPr>
            <a:endParaRPr lang="en-US" sz="3900"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23</a:t>
            </a:fld>
            <a:endParaRPr lang="en-US"/>
          </a:p>
        </p:txBody>
      </p:sp>
      <p:pic>
        <p:nvPicPr>
          <p:cNvPr id="4104" name="Picture 8" descr="C:\Users\Teresa.garcia\AppData\Local\Microsoft\Windows\Temporary Internet Files\Content.IE5\XQNZRD1T\MC900360516[1].wmf"/>
          <p:cNvPicPr>
            <a:picLocks noChangeAspect="1" noChangeArrowheads="1"/>
          </p:cNvPicPr>
          <p:nvPr/>
        </p:nvPicPr>
        <p:blipFill>
          <a:blip r:embed="rId3" cstate="print"/>
          <a:srcRect/>
          <a:stretch>
            <a:fillRect/>
          </a:stretch>
        </p:blipFill>
        <p:spPr bwMode="auto">
          <a:xfrm>
            <a:off x="2590800" y="3962400"/>
            <a:ext cx="3251134" cy="199948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Benefit Criteria</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pPr marL="522288" lvl="1">
              <a:buFont typeface="Arial" pitchFamily="34" charset="0"/>
              <a:buChar char="•"/>
            </a:pPr>
            <a:r>
              <a:rPr lang="en-US" sz="3600" dirty="0" smtClean="0"/>
              <a:t>To be eligible for Community Benefits, a member must meet all four (4) criteria:</a:t>
            </a:r>
          </a:p>
          <a:p>
            <a:pPr marL="922338" lvl="2"/>
            <a:r>
              <a:rPr lang="en-US" sz="2800" dirty="0" smtClean="0"/>
              <a:t>Be classified as a CCL2 or a CCL3 (Care Coordination Level); </a:t>
            </a:r>
            <a:r>
              <a:rPr lang="en-US" sz="2800" u="sng" dirty="0" smtClean="0"/>
              <a:t>and</a:t>
            </a:r>
          </a:p>
          <a:p>
            <a:pPr marL="922338" lvl="2"/>
            <a:r>
              <a:rPr lang="en-US" sz="2800" dirty="0" smtClean="0"/>
              <a:t>have at least one Full Medicaid COE; </a:t>
            </a:r>
            <a:r>
              <a:rPr lang="en-US" sz="2800" u="sng" dirty="0" smtClean="0"/>
              <a:t>and</a:t>
            </a:r>
            <a:endParaRPr lang="en-US" sz="2800" dirty="0"/>
          </a:p>
          <a:p>
            <a:pPr marL="922338" lvl="2"/>
            <a:r>
              <a:rPr lang="en-US" sz="2800" dirty="0" smtClean="0"/>
              <a:t>have a current NFLOC; </a:t>
            </a:r>
            <a:r>
              <a:rPr lang="en-US" sz="2800" u="sng" dirty="0" smtClean="0"/>
              <a:t>and</a:t>
            </a:r>
            <a:endParaRPr lang="en-US" sz="2800" dirty="0"/>
          </a:p>
          <a:p>
            <a:pPr marL="922338" lvl="2"/>
            <a:r>
              <a:rPr lang="en-US" sz="2800" dirty="0" smtClean="0"/>
              <a:t>be assessed to need Community Benefits.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Category of Eligibility </a:t>
            </a:r>
            <a:r>
              <a:rPr lang="en-US" sz="2800" dirty="0" smtClean="0"/>
              <a:t>(pg 1)</a:t>
            </a:r>
            <a:endParaRPr lang="en-US" sz="2800"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marL="522288" lvl="1">
              <a:buFont typeface="Arial" pitchFamily="34" charset="0"/>
              <a:buChar char="•"/>
            </a:pPr>
            <a:r>
              <a:rPr lang="en-US" dirty="0"/>
              <a:t>Prior to Centennial Care, a member </a:t>
            </a:r>
            <a:r>
              <a:rPr lang="en-US" dirty="0" smtClean="0"/>
              <a:t>must have had a waiver COE and NFLOC to receive waiver services. </a:t>
            </a:r>
          </a:p>
          <a:p>
            <a:pPr marL="522288" lvl="1">
              <a:buFont typeface="Arial" pitchFamily="34" charset="0"/>
              <a:buChar char="•"/>
            </a:pPr>
            <a:r>
              <a:rPr lang="en-US" dirty="0"/>
              <a:t>Waiver COEs are still used in ASPEN even though waiver services are called Community Benefits in Centennial Care.</a:t>
            </a:r>
          </a:p>
          <a:p>
            <a:pPr marL="522288" lvl="1">
              <a:buFont typeface="Arial" pitchFamily="34" charset="0"/>
              <a:buChar char="•"/>
            </a:pPr>
            <a:endParaRPr lang="en-US" sz="1000" dirty="0" smtClean="0"/>
          </a:p>
          <a:p>
            <a:pPr marL="796925" lvl="2" indent="-276225">
              <a:buNone/>
            </a:pPr>
            <a:r>
              <a:rPr lang="en-US" sz="2800" dirty="0" smtClean="0"/>
              <a:t>			090  AIDS</a:t>
            </a:r>
          </a:p>
          <a:p>
            <a:pPr marL="522288" lvl="1">
              <a:buNone/>
            </a:pPr>
            <a:r>
              <a:rPr lang="en-US" dirty="0" smtClean="0"/>
              <a:t>			091  Elderly – over age 65</a:t>
            </a:r>
          </a:p>
          <a:p>
            <a:pPr marL="522288" lvl="1">
              <a:buNone/>
            </a:pPr>
            <a:r>
              <a:rPr lang="en-US" dirty="0" smtClean="0"/>
              <a:t>			092  Brain Injury</a:t>
            </a:r>
          </a:p>
          <a:p>
            <a:pPr marL="522288" lvl="1">
              <a:buNone/>
            </a:pPr>
            <a:r>
              <a:rPr lang="en-US" dirty="0" smtClean="0"/>
              <a:t>			093  Blind</a:t>
            </a:r>
          </a:p>
          <a:p>
            <a:pPr marL="522288" lvl="1">
              <a:buNone/>
            </a:pPr>
            <a:r>
              <a:rPr lang="en-US" dirty="0" smtClean="0"/>
              <a:t>			094  Disabled – under age 65</a:t>
            </a:r>
          </a:p>
          <a:p>
            <a:pPr marL="522288" lvl="1">
              <a:buNone/>
            </a:pPr>
            <a:endParaRPr lang="en-US" dirty="0" smtClean="0"/>
          </a:p>
          <a:p>
            <a:pPr marL="522288" lvl="1">
              <a:buNone/>
            </a:pPr>
            <a:endParaRPr lang="en-US" dirty="0" smtClean="0"/>
          </a:p>
        </p:txBody>
      </p:sp>
      <p:sp>
        <p:nvSpPr>
          <p:cNvPr id="4" name="Slide Number Placeholder 3"/>
          <p:cNvSpPr>
            <a:spLocks noGrp="1"/>
          </p:cNvSpPr>
          <p:nvPr>
            <p:ph type="sldNum" sz="quarter" idx="12"/>
          </p:nvPr>
        </p:nvSpPr>
        <p:spPr/>
        <p:txBody>
          <a:bodyPr/>
          <a:lstStyle/>
          <a:p>
            <a:fld id="{3512AB52-58A9-46C1-ADCE-CEEE432D699E}" type="slidenum">
              <a:rPr lang="en-US" smtClean="0"/>
              <a:pPr/>
              <a:t>25</a:t>
            </a:fld>
            <a:endParaRPr lang="en-US"/>
          </a:p>
        </p:txBody>
      </p:sp>
    </p:spTree>
    <p:extLst>
      <p:ext uri="{BB962C8B-B14F-4D97-AF65-F5344CB8AC3E}">
        <p14:creationId xmlns:p14="http://schemas.microsoft.com/office/powerpoint/2010/main" val="22513924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Category of Eligibility </a:t>
            </a:r>
            <a:r>
              <a:rPr lang="en-US" sz="2800" dirty="0" smtClean="0"/>
              <a:t>(pg 2)</a:t>
            </a:r>
            <a:endParaRPr lang="en-US" sz="2800"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pPr marL="458788" lvl="1">
              <a:buFont typeface="Arial" pitchFamily="34" charset="0"/>
              <a:buChar char="•"/>
            </a:pPr>
            <a:r>
              <a:rPr lang="en-US" sz="3000" dirty="0" smtClean="0"/>
              <a:t>With the implementation of </a:t>
            </a:r>
            <a:r>
              <a:rPr lang="en-US" sz="3000" dirty="0"/>
              <a:t>Centennial Care, </a:t>
            </a:r>
            <a:r>
              <a:rPr lang="en-US" sz="3000" dirty="0" smtClean="0"/>
              <a:t>any </a:t>
            </a:r>
            <a:r>
              <a:rPr lang="en-US" sz="3000" dirty="0"/>
              <a:t>member with a full Medicaid COE and </a:t>
            </a:r>
            <a:r>
              <a:rPr lang="en-US" sz="3000" dirty="0" smtClean="0"/>
              <a:t>NFLOC </a:t>
            </a:r>
            <a:r>
              <a:rPr lang="en-US" sz="3000" dirty="0"/>
              <a:t>is eligible </a:t>
            </a:r>
            <a:r>
              <a:rPr lang="en-US" sz="3000" dirty="0" smtClean="0"/>
              <a:t>to receive </a:t>
            </a:r>
            <a:r>
              <a:rPr lang="en-US" sz="3000" dirty="0"/>
              <a:t>Community Benefits</a:t>
            </a:r>
          </a:p>
          <a:p>
            <a:pPr marL="458788" lvl="1">
              <a:buFont typeface="Arial" pitchFamily="34" charset="0"/>
              <a:buChar char="•"/>
            </a:pPr>
            <a:r>
              <a:rPr lang="en-US" sz="3000" dirty="0" smtClean="0"/>
              <a:t>In Centennial Care, the waiver COEs and the following COEs qualify for Community Benefits:</a:t>
            </a:r>
          </a:p>
          <a:p>
            <a:pPr marL="173038" lvl="1" indent="0">
              <a:buNone/>
            </a:pPr>
            <a:endParaRPr lang="en-US" sz="1100" dirty="0" smtClean="0"/>
          </a:p>
          <a:p>
            <a:pPr lvl="1">
              <a:buNone/>
            </a:pPr>
            <a:r>
              <a:rPr lang="en-US" dirty="0" smtClean="0"/>
              <a:t>	001, 003, 004  SSI Medicaid Extension</a:t>
            </a:r>
          </a:p>
          <a:p>
            <a:pPr lvl="1">
              <a:buNone/>
            </a:pPr>
            <a:r>
              <a:rPr lang="en-US" dirty="0" smtClean="0"/>
              <a:t>	028  Transitional Medicaid</a:t>
            </a:r>
          </a:p>
          <a:p>
            <a:pPr lvl="1">
              <a:buNone/>
            </a:pPr>
            <a:r>
              <a:rPr lang="en-US" dirty="0" smtClean="0"/>
              <a:t>	052  Breast &amp; Cervical Cancer/pretreatment</a:t>
            </a:r>
          </a:p>
          <a:p>
            <a:pPr lvl="1">
              <a:buNone/>
            </a:pPr>
            <a:r>
              <a:rPr lang="en-US" dirty="0" smtClean="0"/>
              <a:t>	072  Jul Medicaid</a:t>
            </a:r>
          </a:p>
          <a:p>
            <a:pPr lvl="1">
              <a:buNone/>
            </a:pPr>
            <a:r>
              <a:rPr lang="en-US" dirty="0" smtClean="0"/>
              <a:t>	074  Working Disabled Individual (WDI)</a:t>
            </a:r>
          </a:p>
        </p:txBody>
      </p:sp>
      <p:sp>
        <p:nvSpPr>
          <p:cNvPr id="4" name="Slide Number Placeholder 3"/>
          <p:cNvSpPr>
            <a:spLocks noGrp="1"/>
          </p:cNvSpPr>
          <p:nvPr>
            <p:ph type="sldNum" sz="quarter" idx="12"/>
          </p:nvPr>
        </p:nvSpPr>
        <p:spPr/>
        <p:txBody>
          <a:bodyPr/>
          <a:lstStyle/>
          <a:p>
            <a:fld id="{3512AB52-58A9-46C1-ADCE-CEEE432D699E}"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fontScale="90000"/>
          </a:bodyPr>
          <a:lstStyle/>
          <a:p>
            <a:pPr>
              <a:lnSpc>
                <a:spcPts val="2800"/>
              </a:lnSpc>
            </a:pPr>
            <a:r>
              <a:rPr lang="en-US" sz="3600" dirty="0" smtClean="0"/>
              <a:t/>
            </a:r>
            <a:br>
              <a:rPr lang="en-US" sz="3600" dirty="0" smtClean="0"/>
            </a:br>
            <a:r>
              <a:rPr lang="en-US" sz="4900" dirty="0" smtClean="0"/>
              <a:t>Setting of Care (SOC)</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4754563"/>
          </a:xfrm>
        </p:spPr>
        <p:txBody>
          <a:bodyPr>
            <a:noAutofit/>
          </a:bodyPr>
          <a:lstStyle/>
          <a:p>
            <a:r>
              <a:rPr lang="en-US" dirty="0" smtClean="0"/>
              <a:t>SOC </a:t>
            </a:r>
            <a:r>
              <a:rPr lang="en-US" dirty="0"/>
              <a:t>= Setting of Care</a:t>
            </a:r>
          </a:p>
          <a:p>
            <a:pPr lvl="1"/>
            <a:r>
              <a:rPr lang="en-US" sz="3000" dirty="0"/>
              <a:t>Designates how a member is </a:t>
            </a:r>
            <a:r>
              <a:rPr lang="en-US" sz="3000" dirty="0" smtClean="0"/>
              <a:t>receiving </a:t>
            </a:r>
            <a:r>
              <a:rPr lang="en-US" sz="3000" dirty="0"/>
              <a:t>Long-Term Care benefits, based on COE(s)  </a:t>
            </a:r>
            <a:endParaRPr lang="en-US" sz="3200" dirty="0"/>
          </a:p>
          <a:p>
            <a:r>
              <a:rPr lang="en-US" dirty="0"/>
              <a:t>SOC changes are entered </a:t>
            </a:r>
            <a:r>
              <a:rPr lang="en-US" dirty="0" smtClean="0"/>
              <a:t>by the CC on </a:t>
            </a:r>
            <a:r>
              <a:rPr lang="en-US" dirty="0"/>
              <a:t>the </a:t>
            </a:r>
            <a:r>
              <a:rPr lang="en-US" i="1" dirty="0"/>
              <a:t>MCO to HSD </a:t>
            </a:r>
            <a:r>
              <a:rPr lang="en-US" i="1" dirty="0" smtClean="0"/>
              <a:t>interface file</a:t>
            </a:r>
            <a:endParaRPr lang="en-US" i="1" dirty="0"/>
          </a:p>
          <a:p>
            <a:r>
              <a:rPr lang="en-US" dirty="0" smtClean="0"/>
              <a:t>Correct </a:t>
            </a:r>
            <a:r>
              <a:rPr lang="en-US" dirty="0"/>
              <a:t>data entry of the SOC is critical to ensure accurate benefit </a:t>
            </a:r>
            <a:r>
              <a:rPr lang="en-US" dirty="0" smtClean="0"/>
              <a:t>delivery and payments to providers.  </a:t>
            </a:r>
          </a:p>
          <a:p>
            <a:endParaRPr lang="en-US" dirty="0"/>
          </a:p>
          <a:p>
            <a:pPr marL="0" indent="0">
              <a:buNone/>
            </a:pPr>
            <a:endParaRPr lang="en-US" sz="2800" dirty="0" smtClean="0"/>
          </a:p>
          <a:p>
            <a:pPr lvl="1"/>
            <a:endParaRPr lang="en-US" dirty="0"/>
          </a:p>
          <a:p>
            <a:pPr marL="457200" lvl="1" indent="0">
              <a:buNone/>
            </a:pPr>
            <a:endParaRPr lang="en-US" dirty="0" smtClean="0">
              <a:solidFill>
                <a:srgbClr val="FF0000"/>
              </a:solidFill>
            </a:endParaRPr>
          </a:p>
        </p:txBody>
      </p:sp>
      <p:sp>
        <p:nvSpPr>
          <p:cNvPr id="4" name="Slide Number Placeholder 3"/>
          <p:cNvSpPr>
            <a:spLocks noGrp="1"/>
          </p:cNvSpPr>
          <p:nvPr>
            <p:ph type="sldNum" sz="quarter" idx="12"/>
          </p:nvPr>
        </p:nvSpPr>
        <p:spPr/>
        <p:txBody>
          <a:bodyPr/>
          <a:lstStyle/>
          <a:p>
            <a:fld id="{3512AB52-58A9-46C1-ADCE-CEEE432D699E}"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of Care</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sz="3600" dirty="0" smtClean="0"/>
              <a:t>Four (4) SOC codes for Community Benefits depending on the member’s COE determined by the SSA or ISD:</a:t>
            </a:r>
          </a:p>
          <a:p>
            <a:endParaRPr lang="en-US" sz="1100" dirty="0" smtClean="0"/>
          </a:p>
          <a:p>
            <a:pPr lvl="1"/>
            <a:r>
              <a:rPr lang="en-US" dirty="0" smtClean="0"/>
              <a:t>ANW (Agency Based No Waiver)</a:t>
            </a:r>
          </a:p>
          <a:p>
            <a:pPr lvl="1"/>
            <a:r>
              <a:rPr lang="en-US" dirty="0" smtClean="0"/>
              <a:t>ADB ( Agency Directed  Benefit)</a:t>
            </a:r>
          </a:p>
          <a:p>
            <a:pPr lvl="1"/>
            <a:r>
              <a:rPr lang="en-US" sz="3200" dirty="0"/>
              <a:t>SNW </a:t>
            </a:r>
            <a:r>
              <a:rPr lang="en-US" sz="3200" dirty="0" smtClean="0"/>
              <a:t>(Self-Directed No Waiver)</a:t>
            </a:r>
          </a:p>
          <a:p>
            <a:pPr lvl="1"/>
            <a:r>
              <a:rPr lang="en-US" sz="3200" dirty="0" smtClean="0"/>
              <a:t>SDB   (Self-Directed Benefit)</a:t>
            </a:r>
          </a:p>
          <a:p>
            <a:pPr marL="914400" lvl="2" indent="0">
              <a:buNone/>
            </a:pPr>
            <a:endParaRPr lang="en-US" dirty="0" smtClean="0"/>
          </a:p>
          <a:p>
            <a:pPr marL="1138238" lvl="1" indent="-336550"/>
            <a:endParaRPr lang="en-US" sz="3200" dirty="0" smtClean="0">
              <a:solidFill>
                <a:srgbClr val="FF0000"/>
              </a:solidFill>
            </a:endParaRPr>
          </a:p>
          <a:p>
            <a:endParaRPr lang="en-US" sz="36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of Care - SNW</a:t>
            </a:r>
            <a:endParaRPr lang="en-US" dirty="0"/>
          </a:p>
        </p:txBody>
      </p:sp>
      <p:sp>
        <p:nvSpPr>
          <p:cNvPr id="3" name="Content Placeholder 2"/>
          <p:cNvSpPr>
            <a:spLocks noGrp="1"/>
          </p:cNvSpPr>
          <p:nvPr>
            <p:ph idx="1"/>
          </p:nvPr>
        </p:nvSpPr>
        <p:spPr>
          <a:xfrm>
            <a:off x="457200" y="1828800"/>
            <a:ext cx="8229600" cy="4678363"/>
          </a:xfrm>
        </p:spPr>
        <p:txBody>
          <a:bodyPr>
            <a:normAutofit/>
          </a:bodyPr>
          <a:lstStyle/>
          <a:p>
            <a:pPr marL="341313" lvl="1">
              <a:buFont typeface="Arial" pitchFamily="34" charset="0"/>
              <a:buChar char="•"/>
            </a:pPr>
            <a:r>
              <a:rPr lang="en-US" sz="2900" dirty="0"/>
              <a:t>Member </a:t>
            </a:r>
            <a:r>
              <a:rPr lang="en-US" sz="2900" u="sng" dirty="0"/>
              <a:t>does not need a </a:t>
            </a:r>
            <a:r>
              <a:rPr lang="en-US" sz="2900" u="sng"/>
              <a:t>waiver </a:t>
            </a:r>
            <a:r>
              <a:rPr lang="en-US" sz="2900" u="sng" smtClean="0"/>
              <a:t>allocation</a:t>
            </a:r>
            <a:r>
              <a:rPr lang="en-US" sz="2900" smtClean="0"/>
              <a:t> </a:t>
            </a:r>
            <a:r>
              <a:rPr lang="en-US" sz="2900" dirty="0"/>
              <a:t>in order to receive Community Benefits. </a:t>
            </a:r>
            <a:endParaRPr lang="en-US" sz="2900" dirty="0" smtClean="0"/>
          </a:p>
          <a:p>
            <a:pPr marL="341313" lvl="1">
              <a:buFont typeface="Arial" pitchFamily="34" charset="0"/>
              <a:buChar char="•"/>
            </a:pPr>
            <a:r>
              <a:rPr lang="en-US" sz="2900" dirty="0" smtClean="0"/>
              <a:t>SNW: (Self-Directed </a:t>
            </a:r>
            <a:r>
              <a:rPr lang="en-US" sz="2900" dirty="0"/>
              <a:t>N</a:t>
            </a:r>
            <a:r>
              <a:rPr lang="en-US" sz="2900" dirty="0" smtClean="0"/>
              <a:t>o </a:t>
            </a:r>
            <a:r>
              <a:rPr lang="en-US" sz="2900" dirty="0"/>
              <a:t>W</a:t>
            </a:r>
            <a:r>
              <a:rPr lang="en-US" sz="2900" dirty="0" smtClean="0"/>
              <a:t>aiver)</a:t>
            </a:r>
          </a:p>
          <a:p>
            <a:pPr marL="738188" lvl="3" indent="-385763">
              <a:tabLst>
                <a:tab pos="577850" algn="l"/>
              </a:tabLst>
            </a:pPr>
            <a:r>
              <a:rPr lang="en-US" sz="2800" dirty="0" smtClean="0"/>
              <a:t>Member has a full Medicaid COE, and </a:t>
            </a:r>
            <a:endParaRPr lang="en-US" sz="2800" dirty="0"/>
          </a:p>
          <a:p>
            <a:pPr marL="352425" lvl="3" indent="0">
              <a:buNone/>
              <a:tabLst>
                <a:tab pos="577850" algn="l"/>
              </a:tabLst>
            </a:pPr>
            <a:r>
              <a:rPr lang="en-US" sz="2800" i="1" dirty="0"/>
              <a:t>	  </a:t>
            </a:r>
            <a:r>
              <a:rPr lang="en-US" sz="2400" i="1" dirty="0" smtClean="0"/>
              <a:t>Example: Member </a:t>
            </a:r>
            <a:r>
              <a:rPr lang="en-US" sz="2400" i="1" dirty="0"/>
              <a:t>only has COE 004 (SSI Full Medicaid)</a:t>
            </a:r>
          </a:p>
          <a:p>
            <a:pPr marL="738188" lvl="3" indent="-385763">
              <a:tabLst>
                <a:tab pos="738188" algn="l"/>
              </a:tabLst>
            </a:pPr>
            <a:r>
              <a:rPr lang="en-US" sz="2800" dirty="0" smtClean="0"/>
              <a:t>Member </a:t>
            </a:r>
            <a:r>
              <a:rPr lang="en-US" sz="2800" dirty="0"/>
              <a:t>has a </a:t>
            </a:r>
            <a:r>
              <a:rPr lang="en-US" sz="2800"/>
              <a:t>current </a:t>
            </a:r>
            <a:r>
              <a:rPr lang="en-US" sz="2800" smtClean="0"/>
              <a:t>NFLOC </a:t>
            </a:r>
            <a:endParaRPr lang="en-US" sz="2800" dirty="0" smtClean="0"/>
          </a:p>
          <a:p>
            <a:pPr marL="738188" lvl="3" indent="-385763">
              <a:tabLst>
                <a:tab pos="738188" algn="l"/>
              </a:tabLst>
            </a:pPr>
            <a:r>
              <a:rPr lang="en-US" sz="2800" dirty="0" smtClean="0"/>
              <a:t>Member has been assessed to need the Community Benefits</a:t>
            </a:r>
            <a:endParaRPr lang="en-US" sz="2800"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of Care - SDB</a:t>
            </a:r>
            <a:endParaRPr lang="en-US" dirty="0"/>
          </a:p>
        </p:txBody>
      </p:sp>
      <p:sp>
        <p:nvSpPr>
          <p:cNvPr id="3" name="Content Placeholder 2"/>
          <p:cNvSpPr>
            <a:spLocks noGrp="1"/>
          </p:cNvSpPr>
          <p:nvPr>
            <p:ph idx="1"/>
          </p:nvPr>
        </p:nvSpPr>
        <p:spPr/>
        <p:txBody>
          <a:bodyPr>
            <a:normAutofit/>
          </a:bodyPr>
          <a:lstStyle/>
          <a:p>
            <a:pPr marL="293688" lvl="1">
              <a:buFont typeface="Arial" pitchFamily="34" charset="0"/>
              <a:buChar char="•"/>
            </a:pPr>
            <a:r>
              <a:rPr lang="en-US" sz="2900" dirty="0"/>
              <a:t>Member </a:t>
            </a:r>
            <a:r>
              <a:rPr lang="en-US" sz="2900" u="sng" dirty="0"/>
              <a:t>must receive </a:t>
            </a:r>
            <a:r>
              <a:rPr lang="en-US" sz="2900" u="sng"/>
              <a:t>an </a:t>
            </a:r>
            <a:r>
              <a:rPr lang="en-US" sz="2900" u="sng" smtClean="0"/>
              <a:t>allocation</a:t>
            </a:r>
            <a:r>
              <a:rPr lang="en-US" sz="2900" smtClean="0"/>
              <a:t> </a:t>
            </a:r>
            <a:r>
              <a:rPr lang="en-US" sz="2900" dirty="0"/>
              <a:t>in order to receive Community </a:t>
            </a:r>
            <a:r>
              <a:rPr lang="en-US" sz="2900" dirty="0" smtClean="0"/>
              <a:t>Benefits</a:t>
            </a:r>
          </a:p>
          <a:p>
            <a:pPr marL="293688" lvl="1">
              <a:buFont typeface="Arial" pitchFamily="34" charset="0"/>
              <a:buChar char="•"/>
            </a:pPr>
            <a:r>
              <a:rPr lang="en-US" sz="2900" dirty="0" smtClean="0"/>
              <a:t>SDB: (self-directed benefits)</a:t>
            </a:r>
            <a:r>
              <a:rPr lang="en-US" sz="2500" dirty="0" smtClean="0"/>
              <a:t>	</a:t>
            </a:r>
          </a:p>
          <a:p>
            <a:pPr marL="738188" lvl="3" indent="-385763">
              <a:tabLst>
                <a:tab pos="577850" algn="l"/>
              </a:tabLst>
            </a:pPr>
            <a:r>
              <a:rPr lang="en-US" sz="2800" dirty="0"/>
              <a:t>Member </a:t>
            </a:r>
            <a:r>
              <a:rPr lang="en-US" sz="2800" dirty="0" smtClean="0"/>
              <a:t>has a Medicaid waiver COE</a:t>
            </a:r>
            <a:endParaRPr lang="en-US" sz="2800" dirty="0"/>
          </a:p>
          <a:p>
            <a:pPr marL="352425" lvl="3" indent="0" defTabSz="166688">
              <a:buNone/>
              <a:tabLst>
                <a:tab pos="747713" algn="l"/>
              </a:tabLst>
            </a:pPr>
            <a:r>
              <a:rPr lang="en-US" sz="2800" i="1" dirty="0"/>
              <a:t>	</a:t>
            </a:r>
            <a:r>
              <a:rPr lang="en-US" sz="2400" i="1" dirty="0" smtClean="0"/>
              <a:t>Example</a:t>
            </a:r>
            <a:r>
              <a:rPr lang="en-US" sz="2400" i="1" dirty="0"/>
              <a:t>: Member only has COE 090-094  </a:t>
            </a:r>
          </a:p>
          <a:p>
            <a:pPr marL="738188" lvl="3" indent="-393700"/>
            <a:r>
              <a:rPr lang="en-US" sz="2800" dirty="0" smtClean="0"/>
              <a:t>Member has a </a:t>
            </a:r>
            <a:r>
              <a:rPr lang="en-US" sz="2800" smtClean="0"/>
              <a:t>current NFLOC </a:t>
            </a:r>
            <a:endParaRPr lang="en-US" sz="2800" dirty="0" smtClean="0"/>
          </a:p>
          <a:p>
            <a:pPr marL="738188" lvl="3" indent="-393700"/>
            <a:r>
              <a:rPr lang="en-US" sz="2800" dirty="0"/>
              <a:t>Member has been assessed to need the Community Benefits</a:t>
            </a:r>
          </a:p>
          <a:p>
            <a:pPr marL="344488" lvl="3" indent="0">
              <a:buNone/>
            </a:pPr>
            <a:endParaRPr lang="en-US" sz="2800" dirty="0" smtClean="0"/>
          </a:p>
          <a:p>
            <a:pPr lvl="3"/>
            <a:endParaRPr lang="en-US" sz="21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30</a:t>
            </a:fld>
            <a:endParaRPr lang="en-US"/>
          </a:p>
        </p:txBody>
      </p:sp>
    </p:spTree>
    <p:extLst>
      <p:ext uri="{BB962C8B-B14F-4D97-AF65-F5344CB8AC3E}">
        <p14:creationId xmlns:p14="http://schemas.microsoft.com/office/powerpoint/2010/main" val="16544321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 Begin and End Dates</a:t>
            </a:r>
            <a:endParaRPr lang="en-US" dirty="0"/>
          </a:p>
        </p:txBody>
      </p:sp>
      <p:sp>
        <p:nvSpPr>
          <p:cNvPr id="3" name="Content Placeholder 2"/>
          <p:cNvSpPr>
            <a:spLocks noGrp="1"/>
          </p:cNvSpPr>
          <p:nvPr>
            <p:ph idx="1"/>
          </p:nvPr>
        </p:nvSpPr>
        <p:spPr>
          <a:xfrm>
            <a:off x="533400" y="1524000"/>
            <a:ext cx="8077200" cy="5105400"/>
          </a:xfrm>
        </p:spPr>
        <p:txBody>
          <a:bodyPr>
            <a:normAutofit/>
          </a:bodyPr>
          <a:lstStyle/>
          <a:p>
            <a:r>
              <a:rPr lang="en-US" dirty="0"/>
              <a:t>The initial SOC begin/end dates must match </a:t>
            </a:r>
            <a:r>
              <a:rPr lang="en-US"/>
              <a:t>the </a:t>
            </a:r>
            <a:r>
              <a:rPr lang="en-US" smtClean="0"/>
              <a:t>NFLOC </a:t>
            </a:r>
            <a:r>
              <a:rPr lang="en-US" dirty="0"/>
              <a:t>begin/end dates </a:t>
            </a:r>
          </a:p>
          <a:p>
            <a:r>
              <a:rPr lang="en-US" dirty="0" smtClean="0"/>
              <a:t>When a member transfers from ABCB to SDCB the SOC must be changed to reflect SDCB</a:t>
            </a:r>
          </a:p>
          <a:p>
            <a:r>
              <a:rPr lang="en-US" dirty="0"/>
              <a:t>The SDCB SOC is </a:t>
            </a:r>
            <a:r>
              <a:rPr lang="en-US" dirty="0" smtClean="0"/>
              <a:t>entered </a:t>
            </a:r>
            <a:r>
              <a:rPr lang="en-US" dirty="0"/>
              <a:t>by the </a:t>
            </a:r>
            <a:r>
              <a:rPr lang="en-US" dirty="0" smtClean="0"/>
              <a:t>CC, </a:t>
            </a:r>
            <a:r>
              <a:rPr lang="en-US" dirty="0"/>
              <a:t>and is based on when the member anticipates </a:t>
            </a:r>
            <a:r>
              <a:rPr lang="en-US" dirty="0" smtClean="0"/>
              <a:t>the SDCB services will begin </a:t>
            </a:r>
            <a:endParaRPr lang="en-US" dirty="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 Active in FOCoS </a:t>
            </a:r>
            <a:endParaRPr lang="en-US" dirty="0"/>
          </a:p>
        </p:txBody>
      </p:sp>
      <p:sp>
        <p:nvSpPr>
          <p:cNvPr id="3" name="Content Placeholder 2"/>
          <p:cNvSpPr>
            <a:spLocks noGrp="1"/>
          </p:cNvSpPr>
          <p:nvPr>
            <p:ph idx="1"/>
          </p:nvPr>
        </p:nvSpPr>
        <p:spPr/>
        <p:txBody>
          <a:bodyPr/>
          <a:lstStyle/>
          <a:p>
            <a:r>
              <a:rPr lang="en-US" dirty="0" smtClean="0"/>
              <a:t>In order to process SDCB payment requests to SDCB providers, a SDCB member must have an active, full Medicaid COE </a:t>
            </a:r>
            <a:r>
              <a:rPr lang="en-US" u="sng" dirty="0" smtClean="0"/>
              <a:t>and</a:t>
            </a:r>
            <a:r>
              <a:rPr lang="en-US" dirty="0" smtClean="0"/>
              <a:t> a SDCB SOC. </a:t>
            </a:r>
          </a:p>
          <a:p>
            <a:r>
              <a:rPr lang="en-US" dirty="0" smtClean="0"/>
              <a:t>If one of these two criteria are missing, the  member will become inactive in FOCoS, and SDCB vendor payments will not be processed. </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Becoming Inactive in FOCoS</a:t>
            </a:r>
            <a:endParaRPr lang="en-US" dirty="0"/>
          </a:p>
        </p:txBody>
      </p:sp>
      <p:sp>
        <p:nvSpPr>
          <p:cNvPr id="3" name="Content Placeholder 2"/>
          <p:cNvSpPr>
            <a:spLocks noGrp="1"/>
          </p:cNvSpPr>
          <p:nvPr>
            <p:ph idx="1"/>
          </p:nvPr>
        </p:nvSpPr>
        <p:spPr/>
        <p:txBody>
          <a:bodyPr>
            <a:normAutofit/>
          </a:bodyPr>
          <a:lstStyle/>
          <a:p>
            <a:r>
              <a:rPr lang="en-US" sz="3000" dirty="0" smtClean="0"/>
              <a:t>CCs and SBs receive FOCoS alerts when a member becomes Active and Inactive.</a:t>
            </a:r>
          </a:p>
          <a:p>
            <a:r>
              <a:rPr lang="en-US" sz="2800" dirty="0" smtClean="0"/>
              <a:t> </a:t>
            </a:r>
            <a:r>
              <a:rPr lang="en-US" sz="3000" dirty="0" smtClean="0"/>
              <a:t>When a member becomes Inactive: </a:t>
            </a:r>
          </a:p>
          <a:p>
            <a:pPr lvl="1"/>
            <a:r>
              <a:rPr lang="en-US" dirty="0" smtClean="0"/>
              <a:t>Check Medicaid portal for current COE + SOC</a:t>
            </a:r>
          </a:p>
          <a:p>
            <a:pPr lvl="2"/>
            <a:r>
              <a:rPr lang="en-US" sz="2200" dirty="0" smtClean="0"/>
              <a:t>If COE appears incorrect, contact HSD/ISD</a:t>
            </a:r>
          </a:p>
          <a:p>
            <a:pPr lvl="2"/>
            <a:r>
              <a:rPr lang="en-US" sz="2200" dirty="0" smtClean="0"/>
              <a:t>If SOC appears incorrect, contact internal management</a:t>
            </a:r>
          </a:p>
          <a:p>
            <a:r>
              <a:rPr lang="en-US" sz="3000" dirty="0" smtClean="0"/>
              <a:t>If this will affect timely payments, contact the member and explain the situation.  </a:t>
            </a:r>
          </a:p>
          <a:p>
            <a:pPr lvl="1"/>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Benefit-Transfers  </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Centennial Care member can receive Community Benefits via three (3) different circumstances: </a:t>
            </a:r>
          </a:p>
          <a:p>
            <a:pPr indent="50800">
              <a:buNone/>
            </a:pPr>
            <a:r>
              <a:rPr lang="en-US" dirty="0" smtClean="0"/>
              <a:t>	 </a:t>
            </a:r>
          </a:p>
          <a:p>
            <a:pPr marL="857250" indent="-514350">
              <a:buFont typeface="+mj-lt"/>
              <a:buAutoNum type="arabicParenR"/>
            </a:pPr>
            <a:r>
              <a:rPr lang="en-US" dirty="0" smtClean="0"/>
              <a:t>     ABCB to SDCB</a:t>
            </a:r>
          </a:p>
          <a:p>
            <a:pPr marL="857250" indent="-514350">
              <a:buFont typeface="+mj-lt"/>
              <a:buAutoNum type="arabicParenR"/>
            </a:pPr>
            <a:r>
              <a:rPr lang="en-US" dirty="0" smtClean="0"/>
              <a:t>     SDCB to ABCB</a:t>
            </a:r>
          </a:p>
          <a:p>
            <a:pPr marL="857250" indent="-514350">
              <a:buFont typeface="+mj-lt"/>
              <a:buAutoNum type="arabicParenR"/>
            </a:pPr>
            <a:r>
              <a:rPr lang="en-US" dirty="0" smtClean="0"/>
              <a:t>     Mi Via to SDCB</a:t>
            </a:r>
          </a:p>
          <a:p>
            <a:pPr marL="63500" indent="0">
              <a:buNone/>
              <a:tabLst>
                <a:tab pos="346075" algn="l"/>
              </a:tabLst>
            </a:pPr>
            <a:r>
              <a:rPr lang="en-US" dirty="0" smtClean="0"/>
              <a:t>  </a:t>
            </a:r>
          </a:p>
          <a:p>
            <a:pPr marL="63500" indent="0" algn="ctr">
              <a:buNone/>
              <a:tabLst>
                <a:tab pos="404813" algn="l"/>
              </a:tabLst>
            </a:pPr>
            <a:r>
              <a:rPr lang="en-US" b="1" dirty="0" smtClean="0"/>
              <a:t>Clear documentation in FOCoS describing the actions and effective dates must be noted. </a:t>
            </a:r>
          </a:p>
          <a:p>
            <a:endParaRPr lang="en-US" dirty="0" smtClean="0"/>
          </a:p>
          <a:p>
            <a:pPr>
              <a:buNone/>
            </a:pPr>
            <a:endParaRPr lang="en-US" dirty="0" smtClean="0"/>
          </a:p>
        </p:txBody>
      </p:sp>
      <p:sp>
        <p:nvSpPr>
          <p:cNvPr id="4" name="Slide Number Placeholder 3"/>
          <p:cNvSpPr>
            <a:spLocks noGrp="1"/>
          </p:cNvSpPr>
          <p:nvPr>
            <p:ph type="sldNum" sz="quarter" idx="12"/>
          </p:nvPr>
        </p:nvSpPr>
        <p:spPr/>
        <p:txBody>
          <a:bodyPr/>
          <a:lstStyle/>
          <a:p>
            <a:fld id="{3512AB52-58A9-46C1-ADCE-CEEE432D699E}" type="slidenum">
              <a:rPr lang="en-US" smtClean="0"/>
              <a:pPr/>
              <a:t>34</a:t>
            </a:fld>
            <a:endParaRPr lang="en-US"/>
          </a:p>
        </p:txBody>
      </p:sp>
      <p:pic>
        <p:nvPicPr>
          <p:cNvPr id="5" name="Picture 2" descr="C:\Users\Teresa.garcia\AppData\Local\Microsoft\Windows\Temporary Internet Files\Content.IE5\7UIJ9BJB\MP900412066[1].jpg"/>
          <p:cNvPicPr>
            <a:picLocks noChangeAspect="1" noChangeArrowheads="1"/>
          </p:cNvPicPr>
          <p:nvPr/>
        </p:nvPicPr>
        <p:blipFill>
          <a:blip r:embed="rId3" cstate="print"/>
          <a:srcRect/>
          <a:stretch>
            <a:fillRect/>
          </a:stretch>
        </p:blipFill>
        <p:spPr bwMode="auto">
          <a:xfrm>
            <a:off x="5334000" y="2862943"/>
            <a:ext cx="2514600" cy="1796143"/>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 ABCB to SDCB  </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b="1" dirty="0" smtClean="0"/>
              <a:t>1)</a:t>
            </a:r>
            <a:r>
              <a:rPr lang="en-US" dirty="0" smtClean="0"/>
              <a:t> </a:t>
            </a:r>
            <a:r>
              <a:rPr lang="en-US" u="sng" dirty="0" smtClean="0"/>
              <a:t>ABCB to SDCB: </a:t>
            </a:r>
            <a:r>
              <a:rPr lang="en-US" dirty="0" smtClean="0"/>
              <a:t>member has received ABCB for at least 120 consecutive days and wants to transfer to SDCB.</a:t>
            </a:r>
          </a:p>
          <a:p>
            <a:pPr lvl="1"/>
            <a:r>
              <a:rPr lang="en-US" dirty="0" smtClean="0"/>
              <a:t>120 days is counted from ABCB SOC start date.</a:t>
            </a:r>
          </a:p>
          <a:p>
            <a:pPr lvl="1"/>
            <a:r>
              <a:rPr lang="en-US" dirty="0" smtClean="0"/>
              <a:t>ABCB SOC date span corresponds </a:t>
            </a:r>
            <a:r>
              <a:rPr lang="en-US" smtClean="0"/>
              <a:t>with NFLOC</a:t>
            </a:r>
            <a:r>
              <a:rPr lang="en-US" smtClean="0">
                <a:solidFill>
                  <a:srgbClr val="FF0000"/>
                </a:solidFill>
              </a:rPr>
              <a:t> </a:t>
            </a:r>
            <a:r>
              <a:rPr lang="en-US" dirty="0" smtClean="0"/>
              <a:t>date span.  </a:t>
            </a:r>
          </a:p>
          <a:p>
            <a:pPr lvl="1"/>
            <a:r>
              <a:rPr lang="en-US" dirty="0" smtClean="0"/>
              <a:t>SDCB SOC will begin with initial SDCB care plan start date and end with </a:t>
            </a:r>
            <a:r>
              <a:rPr lang="en-US" smtClean="0"/>
              <a:t>existing NFLOC  </a:t>
            </a:r>
            <a:r>
              <a:rPr lang="en-US" dirty="0" smtClean="0"/>
              <a:t>end date.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Viewing Member in FOCoS </a:t>
            </a:r>
            <a:endParaRPr lang="en-US" dirty="0"/>
          </a:p>
        </p:txBody>
      </p:sp>
      <p:sp>
        <p:nvSpPr>
          <p:cNvPr id="3" name="Content Placeholder 2"/>
          <p:cNvSpPr>
            <a:spLocks noGrp="1"/>
          </p:cNvSpPr>
          <p:nvPr>
            <p:ph idx="1"/>
          </p:nvPr>
        </p:nvSpPr>
        <p:spPr>
          <a:xfrm>
            <a:off x="533400" y="1295400"/>
            <a:ext cx="8229600" cy="5181600"/>
          </a:xfrm>
        </p:spPr>
        <p:txBody>
          <a:bodyPr>
            <a:noAutofit/>
          </a:bodyPr>
          <a:lstStyle/>
          <a:p>
            <a:r>
              <a:rPr lang="en-US" sz="2800" dirty="0" smtClean="0"/>
              <a:t>The MCO can view a member in FOCoS after the MCO updates the SOC to reflect SDCB </a:t>
            </a:r>
          </a:p>
          <a:p>
            <a:pPr lvl="1"/>
            <a:r>
              <a:rPr lang="en-US" sz="2600" dirty="0" smtClean="0"/>
              <a:t>The CC enters a SDCB SOC on the </a:t>
            </a:r>
            <a:r>
              <a:rPr lang="en-US" sz="2600" i="1" dirty="0" smtClean="0"/>
              <a:t>MCO to HSD</a:t>
            </a:r>
            <a:r>
              <a:rPr lang="en-US" sz="2600" dirty="0" smtClean="0"/>
              <a:t> </a:t>
            </a:r>
            <a:r>
              <a:rPr lang="en-US" sz="2600" i="1" dirty="0" smtClean="0"/>
              <a:t>interface</a:t>
            </a:r>
            <a:r>
              <a:rPr lang="en-US" sz="2600" dirty="0" smtClean="0"/>
              <a:t> file, with the future anticipated SDCB care plan start date</a:t>
            </a:r>
          </a:p>
          <a:p>
            <a:pPr lvl="2"/>
            <a:r>
              <a:rPr lang="en-US" i="1" dirty="0" smtClean="0"/>
              <a:t>MCO to HSD interface </a:t>
            </a:r>
            <a:r>
              <a:rPr lang="en-US" dirty="0" smtClean="0"/>
              <a:t>file updates </a:t>
            </a:r>
            <a:r>
              <a:rPr lang="en-US" dirty="0"/>
              <a:t>to Omnicaid, </a:t>
            </a:r>
            <a:endParaRPr lang="en-US" dirty="0" smtClean="0"/>
          </a:p>
          <a:p>
            <a:pPr lvl="2"/>
            <a:r>
              <a:rPr lang="en-US" dirty="0" smtClean="0"/>
              <a:t>information </a:t>
            </a:r>
            <a:r>
              <a:rPr lang="en-US" dirty="0"/>
              <a:t>then </a:t>
            </a:r>
            <a:r>
              <a:rPr lang="en-US" dirty="0" smtClean="0"/>
              <a:t>interfaces </a:t>
            </a:r>
            <a:r>
              <a:rPr lang="en-US" dirty="0"/>
              <a:t>from Omnicaid to FOCoS on the </a:t>
            </a:r>
            <a:r>
              <a:rPr lang="en-US" i="1" dirty="0"/>
              <a:t>nightly eligibility </a:t>
            </a:r>
            <a:r>
              <a:rPr lang="en-US" dirty="0"/>
              <a:t>file.   </a:t>
            </a:r>
            <a:endParaRPr lang="en-US" dirty="0" smtClean="0"/>
          </a:p>
          <a:p>
            <a:pPr lvl="2"/>
            <a:endParaRPr lang="en-US" sz="2000" dirty="0"/>
          </a:p>
          <a:p>
            <a:r>
              <a:rPr lang="en-US" sz="2800" dirty="0" smtClean="0"/>
              <a:t>The CC must monitor the interface file for errors to ensure this process is successfully completed</a:t>
            </a:r>
          </a:p>
        </p:txBody>
      </p:sp>
      <p:sp>
        <p:nvSpPr>
          <p:cNvPr id="4" name="Slide Number Placeholder 3"/>
          <p:cNvSpPr>
            <a:spLocks noGrp="1"/>
          </p:cNvSpPr>
          <p:nvPr>
            <p:ph type="sldNum" sz="quarter" idx="12"/>
          </p:nvPr>
        </p:nvSpPr>
        <p:spPr/>
        <p:txBody>
          <a:bodyPr/>
          <a:lstStyle/>
          <a:p>
            <a:fld id="{3512AB52-58A9-46C1-ADCE-CEEE432D699E}"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Transfer - ABCB to SDCB </a:t>
            </a:r>
            <a:r>
              <a:rPr lang="en-US" sz="3100" dirty="0" smtClean="0"/>
              <a:t>(</a:t>
            </a:r>
            <a:r>
              <a:rPr lang="en-US" sz="3100" dirty="0" err="1" smtClean="0"/>
              <a:t>pg</a:t>
            </a:r>
            <a:r>
              <a:rPr lang="en-US" sz="3100" dirty="0" smtClean="0"/>
              <a:t> 1)</a:t>
            </a:r>
            <a:br>
              <a:rPr lang="en-US" sz="3100" dirty="0" smtClean="0"/>
            </a:br>
            <a:r>
              <a:rPr lang="en-US" sz="3600" dirty="0" smtClean="0"/>
              <a:t> </a:t>
            </a:r>
            <a:endParaRPr lang="en-US" sz="3600" dirty="0">
              <a:solidFill>
                <a:schemeClr val="tx2"/>
              </a:solidFill>
            </a:endParaRPr>
          </a:p>
        </p:txBody>
      </p:sp>
      <p:sp>
        <p:nvSpPr>
          <p:cNvPr id="3" name="Content Placeholder 2"/>
          <p:cNvSpPr>
            <a:spLocks noGrp="1"/>
          </p:cNvSpPr>
          <p:nvPr>
            <p:ph idx="1"/>
          </p:nvPr>
        </p:nvSpPr>
        <p:spPr>
          <a:xfrm>
            <a:off x="457200" y="1371600"/>
            <a:ext cx="8229600" cy="5029200"/>
          </a:xfrm>
        </p:spPr>
        <p:txBody>
          <a:bodyPr>
            <a:normAutofit fontScale="85000" lnSpcReduction="20000"/>
          </a:bodyPr>
          <a:lstStyle/>
          <a:p>
            <a:r>
              <a:rPr lang="en-US" dirty="0" smtClean="0"/>
              <a:t>Member tells CC he wants to switch to SDCB</a:t>
            </a:r>
          </a:p>
          <a:p>
            <a:r>
              <a:rPr lang="en-US" dirty="0" smtClean="0"/>
              <a:t>CC and member discuss proposed date of transfer</a:t>
            </a:r>
          </a:p>
          <a:p>
            <a:r>
              <a:rPr lang="en-US" dirty="0" smtClean="0"/>
              <a:t>CC gives member the SDCB Statement and SBA Selection Form</a:t>
            </a:r>
          </a:p>
          <a:p>
            <a:r>
              <a:rPr lang="en-US" dirty="0" smtClean="0"/>
              <a:t>CC gives SBA the returned SDCB Statement and SBA Selection form, and notifies the SBA of the proposed date of transfer</a:t>
            </a:r>
          </a:p>
          <a:p>
            <a:r>
              <a:rPr lang="en-US" dirty="0" smtClean="0"/>
              <a:t>CC </a:t>
            </a:r>
            <a:r>
              <a:rPr lang="en-US" smtClean="0"/>
              <a:t>sends CNA/NFLOC </a:t>
            </a:r>
            <a:r>
              <a:rPr lang="en-US" dirty="0" smtClean="0"/>
              <a:t>documents to SBA </a:t>
            </a:r>
          </a:p>
          <a:p>
            <a:r>
              <a:rPr lang="en-US" dirty="0" smtClean="0"/>
              <a:t>SBA contacts member </a:t>
            </a:r>
            <a:endParaRPr lang="en-US" dirty="0"/>
          </a:p>
          <a:p>
            <a:r>
              <a:rPr lang="en-US" dirty="0" smtClean="0"/>
              <a:t>CC changes SOC to SDCB using future, anticipated care plan start date </a:t>
            </a:r>
          </a:p>
          <a:p>
            <a:r>
              <a:rPr lang="en-US" dirty="0" smtClean="0"/>
              <a:t>CC enters member into FOCoS</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Transfer - ABCB to SDCB </a:t>
            </a:r>
            <a:r>
              <a:rPr lang="en-US" sz="3100" dirty="0" smtClean="0"/>
              <a:t>(</a:t>
            </a:r>
            <a:r>
              <a:rPr lang="en-US" sz="3100" dirty="0" err="1" smtClean="0"/>
              <a:t>pg</a:t>
            </a:r>
            <a:r>
              <a:rPr lang="en-US" sz="3100" dirty="0" smtClean="0"/>
              <a:t> 2)</a:t>
            </a:r>
            <a:br>
              <a:rPr lang="en-US" sz="3100" dirty="0" smtClean="0"/>
            </a:br>
            <a:r>
              <a:rPr lang="en-US" sz="3600" dirty="0" smtClean="0"/>
              <a:t> </a:t>
            </a:r>
            <a:endParaRPr lang="en-US" sz="3600" dirty="0">
              <a:solidFill>
                <a:schemeClr val="tx2"/>
              </a:solidFill>
            </a:endParaRPr>
          </a:p>
        </p:txBody>
      </p:sp>
      <p:sp>
        <p:nvSpPr>
          <p:cNvPr id="3" name="Content Placeholder 2"/>
          <p:cNvSpPr>
            <a:spLocks noGrp="1"/>
          </p:cNvSpPr>
          <p:nvPr>
            <p:ph idx="1"/>
          </p:nvPr>
        </p:nvSpPr>
        <p:spPr>
          <a:xfrm>
            <a:off x="457200" y="1143000"/>
            <a:ext cx="8229600" cy="5257800"/>
          </a:xfrm>
        </p:spPr>
        <p:txBody>
          <a:bodyPr>
            <a:normAutofit fontScale="92500" lnSpcReduction="20000"/>
          </a:bodyPr>
          <a:lstStyle/>
          <a:p>
            <a:r>
              <a:rPr lang="en-US" dirty="0" smtClean="0"/>
              <a:t>CC enters SBA</a:t>
            </a:r>
            <a:r>
              <a:rPr lang="en-US" smtClean="0"/>
              <a:t>, NFLOC </a:t>
            </a:r>
            <a:r>
              <a:rPr lang="en-US" dirty="0" smtClean="0"/>
              <a:t>dates and CCL into FOCoS</a:t>
            </a:r>
          </a:p>
          <a:p>
            <a:r>
              <a:rPr lang="en-US" dirty="0" smtClean="0"/>
              <a:t>CC determines prorated budget amount, provides the budget amount to the SB</a:t>
            </a:r>
          </a:p>
          <a:p>
            <a:r>
              <a:rPr lang="en-US" dirty="0" smtClean="0"/>
              <a:t>SB creates </a:t>
            </a:r>
            <a:r>
              <a:rPr lang="en-US" i="1" dirty="0" smtClean="0"/>
              <a:t>Working Plan </a:t>
            </a:r>
            <a:r>
              <a:rPr lang="en-US" dirty="0" smtClean="0"/>
              <a:t>shell</a:t>
            </a:r>
          </a:p>
          <a:p>
            <a:r>
              <a:rPr lang="en-US" dirty="0" smtClean="0"/>
              <a:t>CC enters SDCB budget amount in FOCoS</a:t>
            </a:r>
          </a:p>
          <a:p>
            <a:r>
              <a:rPr lang="en-US" dirty="0" smtClean="0"/>
              <a:t>Member and SB create the </a:t>
            </a:r>
            <a:r>
              <a:rPr lang="en-US" i="1" dirty="0" smtClean="0"/>
              <a:t>Working Plan </a:t>
            </a:r>
            <a:r>
              <a:rPr lang="en-US" dirty="0" smtClean="0"/>
              <a:t>goals for CC review</a:t>
            </a:r>
          </a:p>
          <a:p>
            <a:r>
              <a:rPr lang="en-US" dirty="0" smtClean="0"/>
              <a:t>CC reviews and submits </a:t>
            </a:r>
            <a:r>
              <a:rPr lang="en-US" i="1" dirty="0" smtClean="0"/>
              <a:t>Working Plan</a:t>
            </a:r>
            <a:r>
              <a:rPr lang="en-US" dirty="0" smtClean="0"/>
              <a:t> for MCO-UR review</a:t>
            </a:r>
          </a:p>
          <a:p>
            <a:r>
              <a:rPr lang="en-US" dirty="0" smtClean="0"/>
              <a:t>MCO-UR reviews care plan </a:t>
            </a:r>
          </a:p>
          <a:p>
            <a:pPr lvl="1"/>
            <a:r>
              <a:rPr lang="en-US" dirty="0" smtClean="0"/>
              <a:t>approve/deny submitted goals, or</a:t>
            </a:r>
          </a:p>
          <a:p>
            <a:pPr lvl="1"/>
            <a:r>
              <a:rPr lang="en-US" dirty="0" smtClean="0"/>
              <a:t>sends an RFI to the CC/SB for more info.</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38</a:t>
            </a:fld>
            <a:endParaRPr lang="en-US" dirty="0"/>
          </a:p>
        </p:txBody>
      </p:sp>
    </p:spTree>
    <p:extLst>
      <p:ext uri="{BB962C8B-B14F-4D97-AF65-F5344CB8AC3E}">
        <p14:creationId xmlns:p14="http://schemas.microsoft.com/office/powerpoint/2010/main" val="40659036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 SDCB to ABCB</a:t>
            </a:r>
            <a:endParaRPr lang="en-US" dirty="0"/>
          </a:p>
        </p:txBody>
      </p:sp>
      <p:sp>
        <p:nvSpPr>
          <p:cNvPr id="3" name="Content Placeholder 2"/>
          <p:cNvSpPr>
            <a:spLocks noGrp="1"/>
          </p:cNvSpPr>
          <p:nvPr>
            <p:ph idx="1"/>
          </p:nvPr>
        </p:nvSpPr>
        <p:spPr>
          <a:xfrm>
            <a:off x="457200" y="1371600"/>
            <a:ext cx="8229600" cy="4800600"/>
          </a:xfrm>
        </p:spPr>
        <p:txBody>
          <a:bodyPr>
            <a:normAutofit lnSpcReduction="10000"/>
          </a:bodyPr>
          <a:lstStyle/>
          <a:p>
            <a:pPr>
              <a:buNone/>
            </a:pPr>
            <a:r>
              <a:rPr lang="en-US" dirty="0" smtClean="0"/>
              <a:t>	</a:t>
            </a:r>
            <a:r>
              <a:rPr lang="en-US" b="1" dirty="0" smtClean="0"/>
              <a:t>2)</a:t>
            </a:r>
            <a:r>
              <a:rPr lang="en-US" dirty="0" smtClean="0"/>
              <a:t> </a:t>
            </a:r>
            <a:r>
              <a:rPr lang="en-US" u="sng" dirty="0" smtClean="0"/>
              <a:t>SDCB to ABCB: </a:t>
            </a:r>
            <a:r>
              <a:rPr lang="en-US" dirty="0" smtClean="0"/>
              <a:t>member has been receiving SDCB and wants to voluntarily transfer to ABCB </a:t>
            </a:r>
            <a:r>
              <a:rPr lang="en-US" u="sng" dirty="0" smtClean="0"/>
              <a:t>or</a:t>
            </a:r>
            <a:r>
              <a:rPr lang="en-US" dirty="0" smtClean="0"/>
              <a:t> has been involuntarily terminated to ABCB.</a:t>
            </a:r>
          </a:p>
          <a:p>
            <a:pPr marL="800100" lvl="3" indent="-342900">
              <a:buFont typeface="Calibri" pitchFamily="34" charset="0"/>
              <a:buChar char="—"/>
            </a:pPr>
            <a:r>
              <a:rPr lang="en-US" sz="2600" dirty="0" smtClean="0"/>
              <a:t>SDCB close-out budget ends on the last day of the month and the ABCB</a:t>
            </a:r>
            <a:r>
              <a:rPr lang="en-US" sz="2600" dirty="0" smtClean="0">
                <a:solidFill>
                  <a:srgbClr val="FF0000"/>
                </a:solidFill>
              </a:rPr>
              <a:t> </a:t>
            </a:r>
            <a:r>
              <a:rPr lang="en-US" sz="2600" dirty="0" smtClean="0"/>
              <a:t>begins the first day of the following month.  </a:t>
            </a:r>
          </a:p>
          <a:p>
            <a:pPr marL="800100" lvl="3" indent="-342900">
              <a:buFont typeface="Calibri" pitchFamily="34" charset="0"/>
              <a:buChar char="—"/>
            </a:pPr>
            <a:r>
              <a:rPr lang="en-US" sz="2600" dirty="0" smtClean="0"/>
              <a:t>CC enters the ABCB SOC on the </a:t>
            </a:r>
            <a:r>
              <a:rPr lang="en-US" sz="2600" i="1" dirty="0" smtClean="0"/>
              <a:t>MCO </a:t>
            </a:r>
            <a:r>
              <a:rPr lang="en-US" sz="2600" i="1" dirty="0"/>
              <a:t>to </a:t>
            </a:r>
            <a:r>
              <a:rPr lang="en-US" sz="2600" i="1" dirty="0" smtClean="0"/>
              <a:t>HSD interface</a:t>
            </a:r>
            <a:r>
              <a:rPr lang="en-US" sz="2600" dirty="0" smtClean="0"/>
              <a:t> </a:t>
            </a:r>
            <a:r>
              <a:rPr lang="en-US" sz="2600" dirty="0"/>
              <a:t>file with anticipated </a:t>
            </a:r>
            <a:r>
              <a:rPr lang="en-US" sz="2600" dirty="0" smtClean="0"/>
              <a:t>ABCB start date.</a:t>
            </a:r>
            <a:endParaRPr lang="en-US" sz="2600" dirty="0">
              <a:solidFill>
                <a:srgbClr val="FF0000"/>
              </a:solidFill>
            </a:endParaRPr>
          </a:p>
          <a:p>
            <a:pPr marL="800100" lvl="3" indent="-342900">
              <a:buFont typeface="Calibri" pitchFamily="34" charset="0"/>
              <a:buChar char="—"/>
            </a:pPr>
            <a:r>
              <a:rPr lang="en-US" sz="2600" dirty="0" smtClean="0"/>
              <a:t>ABCB SOC will begin with the first day of the ABCB</a:t>
            </a:r>
            <a:r>
              <a:rPr lang="en-US" sz="2600" dirty="0" smtClean="0">
                <a:solidFill>
                  <a:srgbClr val="FF0000"/>
                </a:solidFill>
              </a:rPr>
              <a:t> </a:t>
            </a:r>
            <a:r>
              <a:rPr lang="en-US" sz="2600" dirty="0" smtClean="0"/>
              <a:t>start date, which would be the first day of the month</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 Mi Via to SDCB </a:t>
            </a:r>
            <a:r>
              <a:rPr lang="en-US" sz="2400" dirty="0" smtClean="0"/>
              <a:t>(</a:t>
            </a:r>
            <a:r>
              <a:rPr lang="en-US" sz="2400" dirty="0" err="1" smtClean="0"/>
              <a:t>pg</a:t>
            </a:r>
            <a:r>
              <a:rPr lang="en-US" sz="2400" dirty="0" smtClean="0"/>
              <a:t> 1)</a:t>
            </a:r>
            <a:endParaRPr lang="en-US" sz="2400" dirty="0"/>
          </a:p>
        </p:txBody>
      </p:sp>
      <p:sp>
        <p:nvSpPr>
          <p:cNvPr id="3" name="Content Placeholder 2"/>
          <p:cNvSpPr>
            <a:spLocks noGrp="1"/>
          </p:cNvSpPr>
          <p:nvPr>
            <p:ph idx="1"/>
          </p:nvPr>
        </p:nvSpPr>
        <p:spPr>
          <a:xfrm>
            <a:off x="457200" y="1524000"/>
            <a:ext cx="8229600" cy="4953000"/>
          </a:xfrm>
        </p:spPr>
        <p:txBody>
          <a:bodyPr>
            <a:normAutofit/>
          </a:bodyPr>
          <a:lstStyle/>
          <a:p>
            <a:pPr>
              <a:buNone/>
            </a:pPr>
            <a:r>
              <a:rPr lang="en-US" dirty="0" smtClean="0"/>
              <a:t>	</a:t>
            </a:r>
            <a:r>
              <a:rPr lang="en-US" b="1" dirty="0" smtClean="0"/>
              <a:t>3)</a:t>
            </a:r>
            <a:r>
              <a:rPr lang="en-US" dirty="0" smtClean="0"/>
              <a:t> </a:t>
            </a:r>
            <a:r>
              <a:rPr lang="en-US" u="sng" dirty="0" smtClean="0"/>
              <a:t>Mi Via to SDCB (COE change): </a:t>
            </a:r>
            <a:r>
              <a:rPr lang="en-US" dirty="0" smtClean="0"/>
              <a:t>member is receiving Mi Via waiver services and receives </a:t>
            </a:r>
            <a:r>
              <a:rPr lang="en-US" smtClean="0"/>
              <a:t>an allocation </a:t>
            </a:r>
            <a:r>
              <a:rPr lang="en-US" dirty="0" smtClean="0"/>
              <a:t>to Centennial Care Community Benefits: </a:t>
            </a:r>
          </a:p>
          <a:p>
            <a:pPr>
              <a:buNone/>
            </a:pPr>
            <a:endParaRPr lang="en-US" sz="1000" dirty="0" smtClean="0"/>
          </a:p>
          <a:p>
            <a:pPr lvl="1"/>
            <a:r>
              <a:rPr lang="en-US" sz="3000" dirty="0"/>
              <a:t>The 120 days in ABCB are </a:t>
            </a:r>
            <a:r>
              <a:rPr lang="en-US" sz="3000" dirty="0" smtClean="0"/>
              <a:t>waived</a:t>
            </a:r>
          </a:p>
          <a:p>
            <a:pPr lvl="1"/>
            <a:r>
              <a:rPr lang="en-US" sz="3000" dirty="0" smtClean="0"/>
              <a:t>Member must </a:t>
            </a:r>
            <a:r>
              <a:rPr lang="en-US" sz="3000" smtClean="0"/>
              <a:t>meet NFLOC</a:t>
            </a:r>
            <a:endParaRPr lang="en-US" sz="3000" dirty="0" smtClean="0"/>
          </a:p>
          <a:p>
            <a:pPr lvl="1"/>
            <a:r>
              <a:rPr lang="en-US" sz="3000" dirty="0" smtClean="0"/>
              <a:t>Member must complete all steps at ISD to change their Category of Eligibility</a:t>
            </a:r>
          </a:p>
          <a:p>
            <a:pPr marL="457200" lvl="1" indent="0">
              <a:buNone/>
            </a:pPr>
            <a:endParaRPr lang="en-US" sz="30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40</a:t>
            </a:fld>
            <a:endParaRPr lang="en-US" dirty="0"/>
          </a:p>
        </p:txBody>
      </p:sp>
    </p:spTree>
    <p:extLst>
      <p:ext uri="{BB962C8B-B14F-4D97-AF65-F5344CB8AC3E}">
        <p14:creationId xmlns:p14="http://schemas.microsoft.com/office/powerpoint/2010/main" val="31742785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 Mi Via to SDCB </a:t>
            </a:r>
            <a:r>
              <a:rPr lang="en-US" sz="2400" dirty="0" smtClean="0"/>
              <a:t>(</a:t>
            </a:r>
            <a:r>
              <a:rPr lang="en-US" sz="2400" dirty="0" err="1" smtClean="0"/>
              <a:t>pg</a:t>
            </a:r>
            <a:r>
              <a:rPr lang="en-US" sz="2400" dirty="0" smtClean="0"/>
              <a:t> 2)</a:t>
            </a:r>
            <a:endParaRPr lang="en-US" sz="2400" dirty="0"/>
          </a:p>
        </p:txBody>
      </p:sp>
      <p:sp>
        <p:nvSpPr>
          <p:cNvPr id="3" name="Content Placeholder 2"/>
          <p:cNvSpPr>
            <a:spLocks noGrp="1"/>
          </p:cNvSpPr>
          <p:nvPr>
            <p:ph idx="1"/>
          </p:nvPr>
        </p:nvSpPr>
        <p:spPr>
          <a:xfrm>
            <a:off x="457200" y="1524000"/>
            <a:ext cx="8229600" cy="4953000"/>
          </a:xfrm>
        </p:spPr>
        <p:txBody>
          <a:bodyPr>
            <a:normAutofit/>
          </a:bodyPr>
          <a:lstStyle/>
          <a:p>
            <a:r>
              <a:rPr lang="en-US" sz="3000" dirty="0" smtClean="0"/>
              <a:t>Current </a:t>
            </a:r>
            <a:r>
              <a:rPr lang="en-US" sz="3000" dirty="0" err="1"/>
              <a:t>Mi</a:t>
            </a:r>
            <a:r>
              <a:rPr lang="en-US" sz="3000" dirty="0"/>
              <a:t> Via members with COE 095/096 </a:t>
            </a:r>
            <a:r>
              <a:rPr lang="en-US" sz="3000" u="sng" dirty="0"/>
              <a:t>must receive</a:t>
            </a:r>
            <a:r>
              <a:rPr lang="en-US" sz="3000" dirty="0"/>
              <a:t> an Centennial </a:t>
            </a:r>
            <a:r>
              <a:rPr lang="en-US" sz="3000"/>
              <a:t>Care </a:t>
            </a:r>
            <a:r>
              <a:rPr lang="en-US" sz="3000" smtClean="0"/>
              <a:t>allocation </a:t>
            </a:r>
            <a:r>
              <a:rPr lang="en-US" sz="3000" dirty="0"/>
              <a:t>in order to receive Centennial Care Community Benefits if they don’t have a full Medicaid </a:t>
            </a:r>
            <a:r>
              <a:rPr lang="en-US" sz="3000" dirty="0" smtClean="0"/>
              <a:t>COE</a:t>
            </a:r>
          </a:p>
          <a:p>
            <a:r>
              <a:rPr lang="en-US" sz="3000" dirty="0" smtClean="0"/>
              <a:t>Current </a:t>
            </a:r>
            <a:r>
              <a:rPr lang="en-US" sz="3000" dirty="0" err="1" smtClean="0"/>
              <a:t>Mi</a:t>
            </a:r>
            <a:r>
              <a:rPr lang="en-US" sz="3000" dirty="0" smtClean="0"/>
              <a:t> Via members with COE 095/096 </a:t>
            </a:r>
            <a:r>
              <a:rPr lang="en-US" sz="3000" u="sng" dirty="0" smtClean="0"/>
              <a:t>and</a:t>
            </a:r>
            <a:r>
              <a:rPr lang="en-US" sz="3000" dirty="0" smtClean="0"/>
              <a:t> a full Medicaid COE may choose to transfer to SDCB </a:t>
            </a:r>
            <a:r>
              <a:rPr lang="en-US" sz="3000" u="sng" dirty="0" smtClean="0"/>
              <a:t>without receiving</a:t>
            </a:r>
            <a:r>
              <a:rPr lang="en-US" sz="3000" dirty="0" smtClean="0"/>
              <a:t> a Centennial </a:t>
            </a:r>
            <a:r>
              <a:rPr lang="en-US" sz="3000" smtClean="0"/>
              <a:t>Care allocation</a:t>
            </a:r>
            <a:endParaRPr lang="en-US" sz="30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41</a:t>
            </a:fld>
            <a:endParaRPr lang="en-US" dirty="0"/>
          </a:p>
        </p:txBody>
      </p:sp>
    </p:spTree>
    <p:extLst>
      <p:ext uri="{BB962C8B-B14F-4D97-AF65-F5344CB8AC3E}">
        <p14:creationId xmlns:p14="http://schemas.microsoft.com/office/powerpoint/2010/main" val="33869464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 Mi Via to SDCB </a:t>
            </a:r>
            <a:r>
              <a:rPr lang="en-US" sz="2400" dirty="0" smtClean="0"/>
              <a:t>(</a:t>
            </a:r>
            <a:r>
              <a:rPr lang="en-US" sz="2400" dirty="0" err="1" smtClean="0"/>
              <a:t>pg</a:t>
            </a:r>
            <a:r>
              <a:rPr lang="en-US" sz="2400" dirty="0" smtClean="0"/>
              <a:t> 3)</a:t>
            </a:r>
            <a:endParaRPr lang="en-US" sz="2400" dirty="0"/>
          </a:p>
        </p:txBody>
      </p:sp>
      <p:sp>
        <p:nvSpPr>
          <p:cNvPr id="3" name="Content Placeholder 2"/>
          <p:cNvSpPr>
            <a:spLocks noGrp="1"/>
          </p:cNvSpPr>
          <p:nvPr>
            <p:ph idx="1"/>
          </p:nvPr>
        </p:nvSpPr>
        <p:spPr/>
        <p:txBody>
          <a:bodyPr/>
          <a:lstStyle/>
          <a:p>
            <a:r>
              <a:rPr lang="en-US" dirty="0"/>
              <a:t>A transfer meeting must occur between the member, the Mi Via Consultant and the SDCB </a:t>
            </a:r>
            <a:r>
              <a:rPr lang="en-US" dirty="0" smtClean="0"/>
              <a:t>CC </a:t>
            </a:r>
            <a:r>
              <a:rPr lang="en-US" dirty="0"/>
              <a:t>to avoid a break in service from Mi Via to </a:t>
            </a:r>
            <a:r>
              <a:rPr lang="en-US" dirty="0" smtClean="0"/>
              <a:t>SDCB</a:t>
            </a:r>
          </a:p>
          <a:p>
            <a:r>
              <a:rPr lang="en-US" dirty="0" smtClean="0"/>
              <a:t>CC updates the SOC to reflect SDCB via the </a:t>
            </a:r>
            <a:r>
              <a:rPr lang="en-US" i="1" dirty="0" smtClean="0"/>
              <a:t>MCO to HSD interface</a:t>
            </a:r>
            <a:r>
              <a:rPr lang="en-US" dirty="0" smtClean="0"/>
              <a:t> file, and </a:t>
            </a:r>
          </a:p>
          <a:p>
            <a:r>
              <a:rPr lang="en-US" dirty="0"/>
              <a:t>CC adds member to FOCoS Centennial Care </a:t>
            </a:r>
            <a:r>
              <a:rPr lang="en-US" dirty="0" smtClean="0"/>
              <a:t>container</a:t>
            </a:r>
            <a:endParaRPr lang="en-US" dirty="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42</a:t>
            </a:fld>
            <a:endParaRPr lang="en-US"/>
          </a:p>
        </p:txBody>
      </p:sp>
    </p:spTree>
    <p:extLst>
      <p:ext uri="{BB962C8B-B14F-4D97-AF65-F5344CB8AC3E}">
        <p14:creationId xmlns:p14="http://schemas.microsoft.com/office/powerpoint/2010/main" val="42166264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rmAutofit fontScale="90000"/>
          </a:bodyPr>
          <a:lstStyle/>
          <a:p>
            <a:pPr lvl="0"/>
            <a:r>
              <a:rPr lang="en-US" dirty="0" smtClean="0"/>
              <a:t/>
            </a:r>
            <a:br>
              <a:rPr lang="en-US" dirty="0" smtClean="0"/>
            </a:br>
            <a:r>
              <a:rPr lang="en-US" dirty="0" smtClean="0"/>
              <a:t/>
            </a:r>
            <a:br>
              <a:rPr lang="en-US" dirty="0" smtClean="0"/>
            </a:br>
            <a:r>
              <a:rPr lang="en-US" dirty="0" smtClean="0"/>
              <a:t/>
            </a:r>
            <a:br>
              <a:rPr lang="en-US" dirty="0" smtClean="0"/>
            </a:br>
            <a:r>
              <a:rPr lang="nn-NO" sz="4900" dirty="0"/>
              <a:t>Transfer – Mi Via to SDCB </a:t>
            </a:r>
            <a:r>
              <a:rPr lang="nn-NO" sz="2700" dirty="0"/>
              <a:t>(pg </a:t>
            </a:r>
            <a:r>
              <a:rPr lang="nn-NO" sz="2700" dirty="0" smtClean="0"/>
              <a:t>4)</a:t>
            </a:r>
            <a:r>
              <a:rPr lang="en-US" sz="3100" dirty="0"/>
              <a:t/>
            </a:r>
            <a:br>
              <a:rPr lang="en-US" sz="3100" dirty="0"/>
            </a:br>
            <a:r>
              <a:rPr lang="en-US" sz="4800" dirty="0"/>
              <a:t/>
            </a:r>
            <a:br>
              <a:rPr lang="en-US" sz="4800" dirty="0"/>
            </a:br>
            <a:r>
              <a:rPr lang="en-US" sz="4900" dirty="0" smtClean="0"/>
              <a:t/>
            </a:r>
            <a:br>
              <a:rPr lang="en-US" sz="4900" dirty="0" smtClean="0"/>
            </a:br>
            <a:endParaRPr lang="en-US" sz="4900" dirty="0"/>
          </a:p>
        </p:txBody>
      </p:sp>
      <p:sp>
        <p:nvSpPr>
          <p:cNvPr id="3" name="Content Placeholder 2"/>
          <p:cNvSpPr>
            <a:spLocks noGrp="1"/>
          </p:cNvSpPr>
          <p:nvPr>
            <p:ph idx="1"/>
          </p:nvPr>
        </p:nvSpPr>
        <p:spPr>
          <a:xfrm>
            <a:off x="533400" y="1066800"/>
            <a:ext cx="8229600" cy="4953000"/>
          </a:xfrm>
        </p:spPr>
        <p:txBody>
          <a:bodyPr>
            <a:normAutofit/>
          </a:bodyPr>
          <a:lstStyle/>
          <a:p>
            <a:r>
              <a:rPr lang="en-US" dirty="0" smtClean="0"/>
              <a:t>CC creates SDCB </a:t>
            </a:r>
            <a:r>
              <a:rPr lang="en-US" i="1" dirty="0" smtClean="0"/>
              <a:t>Working Plan</a:t>
            </a:r>
            <a:r>
              <a:rPr lang="en-US" dirty="0" smtClean="0"/>
              <a:t> for 12-months and enters </a:t>
            </a:r>
            <a:r>
              <a:rPr lang="en-US" dirty="0"/>
              <a:t>budget amount in </a:t>
            </a:r>
            <a:r>
              <a:rPr lang="en-US" dirty="0" smtClean="0"/>
              <a:t>FOCoS</a:t>
            </a:r>
            <a:endParaRPr lang="en-US" dirty="0"/>
          </a:p>
          <a:p>
            <a:r>
              <a:rPr lang="en-US" dirty="0" smtClean="0"/>
              <a:t>Mi Via consultant creates Mi Via close-out budget in FOCoS-Mi Via container </a:t>
            </a:r>
          </a:p>
          <a:p>
            <a:r>
              <a:rPr lang="en-US" dirty="0" err="1" smtClean="0"/>
              <a:t>Mi</a:t>
            </a:r>
            <a:r>
              <a:rPr lang="en-US" dirty="0" smtClean="0"/>
              <a:t> Via Third Party Assessor (TPA) reviews/approves Mi Via close-out budget</a:t>
            </a:r>
          </a:p>
          <a:p>
            <a:r>
              <a:rPr lang="en-US" dirty="0" smtClean="0"/>
              <a:t>Mi </a:t>
            </a:r>
            <a:r>
              <a:rPr lang="en-US" dirty="0"/>
              <a:t>Via SSP </a:t>
            </a:r>
            <a:r>
              <a:rPr lang="en-US" b="1" dirty="0"/>
              <a:t>must end </a:t>
            </a:r>
            <a:r>
              <a:rPr lang="en-US" dirty="0"/>
              <a:t>on last day of month and </a:t>
            </a:r>
            <a:r>
              <a:rPr lang="en-US" dirty="0" smtClean="0"/>
              <a:t>SDCB </a:t>
            </a:r>
            <a:r>
              <a:rPr lang="en-US" dirty="0"/>
              <a:t>care plan </a:t>
            </a:r>
            <a:r>
              <a:rPr lang="en-US" dirty="0" smtClean="0"/>
              <a:t>and NFLOC </a:t>
            </a:r>
            <a:r>
              <a:rPr lang="en-US" b="1" dirty="0" smtClean="0"/>
              <a:t>must</a:t>
            </a:r>
            <a:r>
              <a:rPr lang="en-US" dirty="0" smtClean="0"/>
              <a:t> </a:t>
            </a:r>
            <a:r>
              <a:rPr lang="en-US" b="1" dirty="0"/>
              <a:t>start</a:t>
            </a:r>
            <a:r>
              <a:rPr lang="en-US" dirty="0"/>
              <a:t> on 1</a:t>
            </a:r>
            <a:r>
              <a:rPr lang="en-US" baseline="30000" dirty="0"/>
              <a:t>st</a:t>
            </a:r>
            <a:r>
              <a:rPr lang="en-US" dirty="0"/>
              <a:t> day of </a:t>
            </a:r>
            <a:r>
              <a:rPr lang="en-US" dirty="0" smtClean="0"/>
              <a:t>the next month</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43</a:t>
            </a:fld>
            <a:endParaRPr lang="en-US"/>
          </a:p>
        </p:txBody>
      </p:sp>
    </p:spTree>
    <p:extLst>
      <p:ext uri="{BB962C8B-B14F-4D97-AF65-F5344CB8AC3E}">
        <p14:creationId xmlns:p14="http://schemas.microsoft.com/office/powerpoint/2010/main" val="40044786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Facilitating the COE Change at </a:t>
            </a:r>
            <a:r>
              <a:rPr lang="en-US" dirty="0"/>
              <a:t>ISD</a:t>
            </a:r>
            <a:br>
              <a:rPr lang="en-US" dirty="0"/>
            </a:br>
            <a:r>
              <a:rPr lang="en-US" sz="3600" dirty="0"/>
              <a:t>(if member only has COE 095/096)</a:t>
            </a:r>
            <a:endParaRPr lang="en-US" sz="3600" dirty="0">
              <a:solidFill>
                <a:srgbClr val="FF0000"/>
              </a:solidFill>
            </a:endParaRPr>
          </a:p>
        </p:txBody>
      </p:sp>
      <p:sp>
        <p:nvSpPr>
          <p:cNvPr id="3" name="Content Placeholder 2"/>
          <p:cNvSpPr>
            <a:spLocks noGrp="1"/>
          </p:cNvSpPr>
          <p:nvPr>
            <p:ph idx="1"/>
          </p:nvPr>
        </p:nvSpPr>
        <p:spPr>
          <a:xfrm>
            <a:off x="457200" y="1600200"/>
            <a:ext cx="8229600" cy="4724400"/>
          </a:xfrm>
        </p:spPr>
        <p:txBody>
          <a:bodyPr>
            <a:noAutofit/>
          </a:bodyPr>
          <a:lstStyle/>
          <a:p>
            <a:r>
              <a:rPr lang="en-US" dirty="0" smtClean="0"/>
              <a:t>CC sends a CIU to ISD with the anticipated SDCB care plan and COE start date</a:t>
            </a:r>
          </a:p>
          <a:p>
            <a:r>
              <a:rPr lang="en-US" dirty="0" smtClean="0"/>
              <a:t>This should be done 30 days in advance of the proposed start date </a:t>
            </a:r>
          </a:p>
          <a:p>
            <a:r>
              <a:rPr lang="en-US" dirty="0" smtClean="0"/>
              <a:t>CC waits for ISD response regarding proposed start date</a:t>
            </a:r>
          </a:p>
          <a:p>
            <a:r>
              <a:rPr lang="en-US" dirty="0" smtClean="0"/>
              <a:t>COE eligibility must be determined at ISD, including new Medicaid application and receipt </a:t>
            </a:r>
            <a:r>
              <a:rPr lang="en-US" smtClean="0"/>
              <a:t>of NFLOC </a:t>
            </a:r>
            <a:r>
              <a:rPr lang="en-US" dirty="0" smtClean="0"/>
              <a:t>information</a:t>
            </a:r>
          </a:p>
        </p:txBody>
      </p:sp>
      <p:sp>
        <p:nvSpPr>
          <p:cNvPr id="4" name="Slide Number Placeholder 3"/>
          <p:cNvSpPr>
            <a:spLocks noGrp="1"/>
          </p:cNvSpPr>
          <p:nvPr>
            <p:ph type="sldNum" sz="quarter" idx="12"/>
          </p:nvPr>
        </p:nvSpPr>
        <p:spPr/>
        <p:txBody>
          <a:bodyPr/>
          <a:lstStyle/>
          <a:p>
            <a:fld id="{3512AB52-58A9-46C1-ADCE-CEEE432D699E}" type="slidenum">
              <a:rPr lang="en-US" smtClean="0"/>
              <a:pPr/>
              <a:t>44</a:t>
            </a:fld>
            <a:endParaRPr lang="en-US"/>
          </a:p>
        </p:txBody>
      </p:sp>
    </p:spTree>
    <p:extLst>
      <p:ext uri="{BB962C8B-B14F-4D97-AF65-F5344CB8AC3E}">
        <p14:creationId xmlns:p14="http://schemas.microsoft.com/office/powerpoint/2010/main" val="3402745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Facilitating the COE Change at ISD</a:t>
            </a:r>
            <a:br>
              <a:rPr lang="en-US" dirty="0" smtClean="0"/>
            </a:br>
            <a:r>
              <a:rPr lang="en-US" sz="3600" dirty="0" smtClean="0"/>
              <a:t>(if member only has COE 095/096)</a:t>
            </a:r>
            <a:endParaRPr lang="en-US" sz="3600" dirty="0">
              <a:solidFill>
                <a:srgbClr val="FF0000"/>
              </a:solidFill>
            </a:endParaRPr>
          </a:p>
        </p:txBody>
      </p:sp>
      <p:sp>
        <p:nvSpPr>
          <p:cNvPr id="3" name="Content Placeholder 2"/>
          <p:cNvSpPr>
            <a:spLocks noGrp="1"/>
          </p:cNvSpPr>
          <p:nvPr>
            <p:ph idx="1"/>
          </p:nvPr>
        </p:nvSpPr>
        <p:spPr>
          <a:xfrm>
            <a:off x="457200" y="1600200"/>
            <a:ext cx="8229600" cy="4724400"/>
          </a:xfrm>
        </p:spPr>
        <p:txBody>
          <a:bodyPr>
            <a:noAutofit/>
          </a:bodyPr>
          <a:lstStyle/>
          <a:p>
            <a:r>
              <a:rPr lang="en-US" dirty="0" smtClean="0"/>
              <a:t>If ISD responds to CC with a different COE start date, the transfer to SDCB will be delayed </a:t>
            </a:r>
          </a:p>
          <a:p>
            <a:r>
              <a:rPr lang="en-US" dirty="0" smtClean="0"/>
              <a:t>If this occurs, the proposed SDCB                begin date and the Mi Via                                     end date must be changed                                           in all systems</a:t>
            </a:r>
          </a:p>
          <a:p>
            <a:r>
              <a:rPr lang="en-US" dirty="0" smtClean="0"/>
              <a:t>CC must change the SOC date                             on the </a:t>
            </a:r>
            <a:r>
              <a:rPr lang="en-US" i="1" dirty="0" smtClean="0"/>
              <a:t>MCO to HSD</a:t>
            </a:r>
            <a:r>
              <a:rPr lang="en-US" dirty="0" smtClean="0"/>
              <a:t> </a:t>
            </a:r>
            <a:r>
              <a:rPr lang="en-US" i="1" dirty="0" smtClean="0"/>
              <a:t>interface</a:t>
            </a:r>
            <a:r>
              <a:rPr lang="en-US" dirty="0" smtClean="0"/>
              <a:t> file</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45</a:t>
            </a:fld>
            <a:endParaRPr lang="en-US"/>
          </a:p>
        </p:txBody>
      </p:sp>
      <p:pic>
        <p:nvPicPr>
          <p:cNvPr id="5" name="Picture 3" descr="C:\Users\Teresa.garcia\AppData\Local\Microsoft\Windows\Temporary Internet Files\Content.IE5\YKIP0RI1\MC900078626[1].wmf"/>
          <p:cNvPicPr>
            <a:picLocks noChangeAspect="1" noChangeArrowheads="1"/>
          </p:cNvPicPr>
          <p:nvPr/>
        </p:nvPicPr>
        <p:blipFill>
          <a:blip r:embed="rId3" cstate="print"/>
          <a:srcRect/>
          <a:stretch>
            <a:fillRect/>
          </a:stretch>
        </p:blipFill>
        <p:spPr bwMode="auto">
          <a:xfrm>
            <a:off x="6333081" y="3266551"/>
            <a:ext cx="2181043" cy="3062023"/>
          </a:xfrm>
          <a:prstGeom prst="rect">
            <a:avLst/>
          </a:prstGeom>
          <a:noFill/>
        </p:spPr>
      </p:pic>
    </p:spTree>
    <p:extLst>
      <p:ext uri="{BB962C8B-B14F-4D97-AF65-F5344CB8AC3E}">
        <p14:creationId xmlns:p14="http://schemas.microsoft.com/office/powerpoint/2010/main" val="31555917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the SOC timely</a:t>
            </a:r>
            <a:endParaRPr lang="en-US" dirty="0"/>
          </a:p>
        </p:txBody>
      </p:sp>
      <p:sp>
        <p:nvSpPr>
          <p:cNvPr id="3" name="Content Placeholder 2"/>
          <p:cNvSpPr>
            <a:spLocks noGrp="1"/>
          </p:cNvSpPr>
          <p:nvPr>
            <p:ph idx="1"/>
          </p:nvPr>
        </p:nvSpPr>
        <p:spPr>
          <a:xfrm>
            <a:off x="457200" y="1371600"/>
            <a:ext cx="8229600" cy="4525963"/>
          </a:xfrm>
        </p:spPr>
        <p:txBody>
          <a:bodyPr/>
          <a:lstStyle/>
          <a:p>
            <a:r>
              <a:rPr lang="en-US" b="1" u="sng" dirty="0" smtClean="0"/>
              <a:t>IMPORTANT:</a:t>
            </a:r>
            <a:r>
              <a:rPr lang="en-US" dirty="0" smtClean="0"/>
              <a:t>  Once the SOC is changed, the member will stop receiving services on the current service delivery model:</a:t>
            </a:r>
          </a:p>
          <a:p>
            <a:pPr lvl="1"/>
            <a:r>
              <a:rPr lang="en-US" dirty="0" smtClean="0"/>
              <a:t>This is why it’s crucial to have communication between all parties regarding all stop dates and start dates </a:t>
            </a:r>
          </a:p>
          <a:p>
            <a:r>
              <a:rPr lang="en-US" dirty="0" smtClean="0"/>
              <a:t>There must </a:t>
            </a:r>
            <a:r>
              <a:rPr lang="en-US" u="sng" dirty="0" smtClean="0"/>
              <a:t>never</a:t>
            </a:r>
            <a:r>
              <a:rPr lang="en-US" dirty="0" smtClean="0"/>
              <a:t> be a gap in services due to the SOC and/or the COE being changed too early or too late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46</a:t>
            </a:fld>
            <a:endParaRPr lang="en-US"/>
          </a:p>
        </p:txBody>
      </p:sp>
    </p:spTree>
    <p:extLst>
      <p:ext uri="{BB962C8B-B14F-4D97-AF65-F5344CB8AC3E}">
        <p14:creationId xmlns:p14="http://schemas.microsoft.com/office/powerpoint/2010/main" val="40267309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Timelines </a:t>
            </a:r>
            <a:r>
              <a:rPr lang="en-US" sz="2800" dirty="0" smtClean="0"/>
              <a:t>(pg 1)</a:t>
            </a:r>
            <a:endParaRPr lang="en-US" sz="2800" dirty="0"/>
          </a:p>
        </p:txBody>
      </p:sp>
      <p:sp>
        <p:nvSpPr>
          <p:cNvPr id="3" name="Content Placeholder 2"/>
          <p:cNvSpPr>
            <a:spLocks noGrp="1"/>
          </p:cNvSpPr>
          <p:nvPr>
            <p:ph idx="1"/>
          </p:nvPr>
        </p:nvSpPr>
        <p:spPr>
          <a:xfrm>
            <a:off x="457200" y="1295400"/>
            <a:ext cx="8229600" cy="5715000"/>
          </a:xfrm>
        </p:spPr>
        <p:txBody>
          <a:bodyPr>
            <a:normAutofit/>
          </a:bodyPr>
          <a:lstStyle/>
          <a:p>
            <a:pPr marL="342900" lvl="1" indent="-342900">
              <a:buFont typeface="Arial" pitchFamily="34" charset="0"/>
              <a:buChar char="•"/>
            </a:pPr>
            <a:r>
              <a:rPr lang="en-US" sz="3600" dirty="0" smtClean="0"/>
              <a:t>All transfers must be completed and finalized within:</a:t>
            </a:r>
          </a:p>
          <a:p>
            <a:pPr lvl="1"/>
            <a:r>
              <a:rPr lang="en-US" sz="3200" dirty="0" smtClean="0"/>
              <a:t>30 calendar days of receipt of notification to transfer; </a:t>
            </a:r>
          </a:p>
          <a:p>
            <a:pPr marL="1254125" lvl="3"/>
            <a:r>
              <a:rPr lang="en-US" sz="2600" dirty="0" smtClean="0"/>
              <a:t>ensure there is no delay in member receiving the community benefits identified in the CNA, and</a:t>
            </a:r>
          </a:p>
          <a:p>
            <a:pPr marL="1250950" lvl="3" indent="-223838"/>
            <a:r>
              <a:rPr lang="en-US" sz="2600" dirty="0" smtClean="0"/>
              <a:t>avoid uncompleted transfers, and</a:t>
            </a:r>
          </a:p>
          <a:p>
            <a:pPr marL="1250950" lvl="3" indent="-223838"/>
            <a:r>
              <a:rPr lang="en-US" sz="2600" dirty="0" smtClean="0"/>
              <a:t>allow enough time to complete the many steps in the transfer process</a:t>
            </a:r>
          </a:p>
        </p:txBody>
      </p:sp>
      <p:sp>
        <p:nvSpPr>
          <p:cNvPr id="4" name="Slide Number Placeholder 3"/>
          <p:cNvSpPr>
            <a:spLocks noGrp="1"/>
          </p:cNvSpPr>
          <p:nvPr>
            <p:ph type="sldNum" sz="quarter" idx="12"/>
          </p:nvPr>
        </p:nvSpPr>
        <p:spPr/>
        <p:txBody>
          <a:bodyPr/>
          <a:lstStyle/>
          <a:p>
            <a:fld id="{3512AB52-58A9-46C1-ADCE-CEEE432D699E}" type="slidenum">
              <a:rPr lang="en-US" smtClean="0"/>
              <a:pPr/>
              <a:t>47</a:t>
            </a:fld>
            <a:endParaRPr lang="en-US" dirty="0"/>
          </a:p>
        </p:txBody>
      </p:sp>
    </p:spTree>
    <p:extLst>
      <p:ext uri="{BB962C8B-B14F-4D97-AF65-F5344CB8AC3E}">
        <p14:creationId xmlns:p14="http://schemas.microsoft.com/office/powerpoint/2010/main" val="39457887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Timelines </a:t>
            </a:r>
            <a:r>
              <a:rPr lang="en-US" sz="2800" dirty="0" smtClean="0"/>
              <a:t>(</a:t>
            </a:r>
            <a:r>
              <a:rPr lang="en-US" sz="2800" dirty="0" err="1" smtClean="0"/>
              <a:t>pg</a:t>
            </a:r>
            <a:r>
              <a:rPr lang="en-US" sz="2800" dirty="0" smtClean="0"/>
              <a:t> 2)</a:t>
            </a:r>
            <a:endParaRPr lang="en-US" sz="2800" dirty="0"/>
          </a:p>
        </p:txBody>
      </p:sp>
      <p:sp>
        <p:nvSpPr>
          <p:cNvPr id="3" name="Content Placeholder 2"/>
          <p:cNvSpPr>
            <a:spLocks noGrp="1"/>
          </p:cNvSpPr>
          <p:nvPr>
            <p:ph idx="1"/>
          </p:nvPr>
        </p:nvSpPr>
        <p:spPr>
          <a:xfrm>
            <a:off x="457200" y="1143000"/>
            <a:ext cx="8229600" cy="5486400"/>
          </a:xfrm>
        </p:spPr>
        <p:txBody>
          <a:bodyPr>
            <a:normAutofit/>
          </a:bodyPr>
          <a:lstStyle/>
          <a:p>
            <a:r>
              <a:rPr lang="en-US" sz="3400" dirty="0" smtClean="0"/>
              <a:t>When a member initially contacts their CC to request to transfer from ABCB to SDCB: </a:t>
            </a:r>
          </a:p>
          <a:p>
            <a:endParaRPr lang="en-US" sz="1400" dirty="0" smtClean="0"/>
          </a:p>
          <a:p>
            <a:pPr lvl="1"/>
            <a:r>
              <a:rPr lang="en-US" sz="3000" dirty="0" smtClean="0"/>
              <a:t>CC conducts initial transfer meeting with member within 2 working days of request to transfer to SDCB;</a:t>
            </a:r>
          </a:p>
          <a:p>
            <a:pPr lvl="2"/>
            <a:r>
              <a:rPr lang="en-US" sz="2800" dirty="0" smtClean="0"/>
              <a:t>explains SDCB roles and responsibilities</a:t>
            </a:r>
          </a:p>
          <a:p>
            <a:pPr lvl="2"/>
            <a:r>
              <a:rPr lang="en-US" sz="2800" dirty="0" smtClean="0"/>
              <a:t>gives SDCB Statement to member</a:t>
            </a:r>
          </a:p>
          <a:p>
            <a:pPr lvl="2"/>
            <a:r>
              <a:rPr lang="en-US" sz="2800" dirty="0" smtClean="0"/>
              <a:t>gives Support Broker Selection form to member</a:t>
            </a:r>
            <a:endParaRPr lang="en-US" sz="2800"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48</a:t>
            </a:fld>
            <a:endParaRPr lang="en-US"/>
          </a:p>
        </p:txBody>
      </p:sp>
    </p:spTree>
    <p:extLst>
      <p:ext uri="{BB962C8B-B14F-4D97-AF65-F5344CB8AC3E}">
        <p14:creationId xmlns:p14="http://schemas.microsoft.com/office/powerpoint/2010/main" val="39914199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Timelines </a:t>
            </a:r>
            <a:r>
              <a:rPr lang="en-US" sz="2800" dirty="0" smtClean="0"/>
              <a:t>(</a:t>
            </a:r>
            <a:r>
              <a:rPr lang="en-US" sz="2800" dirty="0" err="1" smtClean="0"/>
              <a:t>pg</a:t>
            </a:r>
            <a:r>
              <a:rPr lang="en-US" sz="2800" dirty="0" smtClean="0"/>
              <a:t> 3)</a:t>
            </a:r>
            <a:endParaRPr lang="en-US" sz="2800" dirty="0"/>
          </a:p>
        </p:txBody>
      </p:sp>
      <p:sp>
        <p:nvSpPr>
          <p:cNvPr id="3" name="Content Placeholder 2"/>
          <p:cNvSpPr>
            <a:spLocks noGrp="1"/>
          </p:cNvSpPr>
          <p:nvPr>
            <p:ph idx="1"/>
          </p:nvPr>
        </p:nvSpPr>
        <p:spPr/>
        <p:txBody>
          <a:bodyPr>
            <a:normAutofit/>
          </a:bodyPr>
          <a:lstStyle/>
          <a:p>
            <a:pPr lvl="1">
              <a:buFont typeface="Arial" panose="020B0604020202020204" pitchFamily="34" charset="0"/>
              <a:buChar char="•"/>
            </a:pPr>
            <a:r>
              <a:rPr lang="en-US" sz="3200" dirty="0" smtClean="0"/>
              <a:t>completes the EOR self-assessment form with member (MAD 614)</a:t>
            </a:r>
          </a:p>
          <a:p>
            <a:pPr lvl="1">
              <a:buFont typeface="Arial" panose="020B0604020202020204" pitchFamily="34" charset="0"/>
              <a:buChar char="•"/>
            </a:pPr>
            <a:r>
              <a:rPr lang="en-US" sz="3200" dirty="0" smtClean="0"/>
              <a:t>completes the EOR designation form with member and informs SBA</a:t>
            </a:r>
          </a:p>
          <a:p>
            <a:pPr lvl="1">
              <a:buFont typeface="Arial" panose="020B0604020202020204" pitchFamily="34" charset="0"/>
              <a:buChar char="•"/>
            </a:pPr>
            <a:r>
              <a:rPr lang="en-US" sz="3000" dirty="0" smtClean="0"/>
              <a:t>completes the EOR enrollment form and </a:t>
            </a:r>
            <a:r>
              <a:rPr lang="en-US" sz="3200" dirty="0" smtClean="0"/>
              <a:t>CC sends EOR enrollment form to Xerox</a:t>
            </a:r>
          </a:p>
          <a:p>
            <a:pPr lvl="1"/>
            <a:endParaRPr lang="en-US" sz="30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49</a:t>
            </a:fld>
            <a:endParaRPr lang="en-US"/>
          </a:p>
        </p:txBody>
      </p:sp>
    </p:spTree>
    <p:extLst>
      <p:ext uri="{BB962C8B-B14F-4D97-AF65-F5344CB8AC3E}">
        <p14:creationId xmlns:p14="http://schemas.microsoft.com/office/powerpoint/2010/main" val="9838255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Timelines </a:t>
            </a:r>
            <a:r>
              <a:rPr lang="en-US" sz="2800" dirty="0" smtClean="0"/>
              <a:t>(</a:t>
            </a:r>
            <a:r>
              <a:rPr lang="en-US" sz="2800" dirty="0" err="1" smtClean="0"/>
              <a:t>pg</a:t>
            </a:r>
            <a:r>
              <a:rPr lang="en-US" sz="2800" dirty="0" smtClean="0"/>
              <a:t> 4)</a:t>
            </a:r>
            <a:endParaRPr lang="en-US" sz="2800" dirty="0"/>
          </a:p>
        </p:txBody>
      </p:sp>
      <p:sp>
        <p:nvSpPr>
          <p:cNvPr id="3" name="Content Placeholder 2"/>
          <p:cNvSpPr>
            <a:spLocks noGrp="1"/>
          </p:cNvSpPr>
          <p:nvPr>
            <p:ph idx="1"/>
          </p:nvPr>
        </p:nvSpPr>
        <p:spPr/>
        <p:txBody>
          <a:bodyPr/>
          <a:lstStyle/>
          <a:p>
            <a:pPr marL="285750" lvl="1">
              <a:buFont typeface="Arial" pitchFamily="34" charset="0"/>
              <a:buChar char="•"/>
              <a:tabLst>
                <a:tab pos="865188" algn="l"/>
              </a:tabLst>
            </a:pPr>
            <a:r>
              <a:rPr lang="en-US" sz="3200" dirty="0" smtClean="0"/>
              <a:t>Upon receipt of SBA selection form, CC sends the SBA selection form to the SBA, within 2 working days:</a:t>
            </a:r>
          </a:p>
          <a:p>
            <a:pPr marL="911225" lvl="2" indent="-342900">
              <a:buFont typeface="Calibri" panose="020F0502020204030204" pitchFamily="34" charset="0"/>
              <a:buChar char="‒"/>
            </a:pPr>
            <a:r>
              <a:rPr lang="en-US" sz="3000" dirty="0" smtClean="0"/>
              <a:t>Current ABCB CNA/NFLOC documentation</a:t>
            </a:r>
          </a:p>
          <a:p>
            <a:pPr marL="911225" lvl="2" indent="-342900">
              <a:buFont typeface="Calibri" panose="020F0502020204030204" pitchFamily="34" charset="0"/>
              <a:buChar char="‒"/>
            </a:pPr>
            <a:r>
              <a:rPr lang="en-US" sz="3000" dirty="0" smtClean="0"/>
              <a:t>This is needed to ensure:</a:t>
            </a:r>
          </a:p>
          <a:p>
            <a:pPr marL="977900" lvl="3" indent="-354013">
              <a:buFont typeface="Arial" panose="020B0604020202020204" pitchFamily="34" charset="0"/>
              <a:buChar char="•"/>
            </a:pPr>
            <a:r>
              <a:rPr lang="en-US" sz="2600" dirty="0" smtClean="0"/>
              <a:t>the SDCB Care </a:t>
            </a:r>
            <a:r>
              <a:rPr lang="en-US" sz="2600" dirty="0"/>
              <a:t>Plan </a:t>
            </a:r>
            <a:r>
              <a:rPr lang="en-US" sz="2600" dirty="0" smtClean="0"/>
              <a:t>will address all                 identified needs </a:t>
            </a:r>
            <a:r>
              <a:rPr lang="en-US" sz="2600" dirty="0"/>
              <a:t>in the </a:t>
            </a:r>
            <a:r>
              <a:rPr lang="en-US" sz="2600" dirty="0" smtClean="0"/>
              <a:t>CNA, and</a:t>
            </a:r>
          </a:p>
          <a:p>
            <a:pPr marL="977900" lvl="3" indent="-354013">
              <a:buFont typeface="Arial" panose="020B0604020202020204" pitchFamily="34" charset="0"/>
              <a:buChar char="•"/>
            </a:pPr>
            <a:r>
              <a:rPr lang="en-US" sz="2600" dirty="0" smtClean="0"/>
              <a:t>the member receives Continuity  of                         Care for Community Benefits.   </a:t>
            </a:r>
            <a:endParaRPr lang="en-US" sz="2600" dirty="0"/>
          </a:p>
          <a:p>
            <a:pPr marL="911225" lvl="2" indent="-342900">
              <a:buFont typeface="Calibri" panose="020F0502020204030204" pitchFamily="34" charset="0"/>
              <a:buChar char="‒"/>
            </a:pPr>
            <a:endParaRPr lang="en-US" dirty="0" smtClean="0"/>
          </a:p>
          <a:p>
            <a:pPr marL="623888" lvl="3" indent="0">
              <a:buNone/>
            </a:pPr>
            <a:endParaRPr lang="en-US" sz="2400" dirty="0" smtClean="0"/>
          </a:p>
          <a:p>
            <a:pPr marL="623888" lvl="3" indent="0">
              <a:buNone/>
            </a:pPr>
            <a:endParaRPr lang="en-US" sz="2800" dirty="0" smtClean="0"/>
          </a:p>
        </p:txBody>
      </p:sp>
      <p:sp>
        <p:nvSpPr>
          <p:cNvPr id="4" name="Slide Number Placeholder 3"/>
          <p:cNvSpPr>
            <a:spLocks noGrp="1"/>
          </p:cNvSpPr>
          <p:nvPr>
            <p:ph type="sldNum" sz="quarter" idx="12"/>
          </p:nvPr>
        </p:nvSpPr>
        <p:spPr/>
        <p:txBody>
          <a:bodyPr/>
          <a:lstStyle/>
          <a:p>
            <a:fld id="{3512AB52-58A9-46C1-ADCE-CEEE432D699E}" type="slidenum">
              <a:rPr lang="en-US" smtClean="0"/>
              <a:pPr/>
              <a:t>50</a:t>
            </a:fld>
            <a:endParaRPr lang="en-US"/>
          </a:p>
        </p:txBody>
      </p:sp>
      <p:pic>
        <p:nvPicPr>
          <p:cNvPr id="12292" name="Picture 4" descr="C:\Users\Teresa.garcia\AppData\Local\Microsoft\Windows\Temporary Internet Files\Content.IE5\XQNZRD1T\MC900056876[1].wmf"/>
          <p:cNvPicPr>
            <a:picLocks noChangeAspect="1" noChangeArrowheads="1"/>
          </p:cNvPicPr>
          <p:nvPr/>
        </p:nvPicPr>
        <p:blipFill>
          <a:blip r:embed="rId2" cstate="print"/>
          <a:srcRect/>
          <a:stretch>
            <a:fillRect/>
          </a:stretch>
        </p:blipFill>
        <p:spPr bwMode="auto">
          <a:xfrm>
            <a:off x="6758619" y="4038600"/>
            <a:ext cx="1780658" cy="1973885"/>
          </a:xfrm>
          <a:prstGeom prst="rect">
            <a:avLst/>
          </a:prstGeom>
          <a:noFill/>
        </p:spPr>
      </p:pic>
    </p:spTree>
    <p:extLst>
      <p:ext uri="{BB962C8B-B14F-4D97-AF65-F5344CB8AC3E}">
        <p14:creationId xmlns:p14="http://schemas.microsoft.com/office/powerpoint/2010/main" val="23773498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Timelines (</a:t>
            </a:r>
            <a:r>
              <a:rPr lang="en-US" sz="2800" dirty="0" err="1" smtClean="0"/>
              <a:t>pg</a:t>
            </a:r>
            <a:r>
              <a:rPr lang="en-US" sz="2800" dirty="0" smtClean="0"/>
              <a:t> 5</a:t>
            </a:r>
            <a:r>
              <a:rPr lang="en-US" dirty="0" smtClean="0"/>
              <a:t>)</a:t>
            </a:r>
            <a:endParaRPr lang="en-US" dirty="0"/>
          </a:p>
        </p:txBody>
      </p:sp>
      <p:sp>
        <p:nvSpPr>
          <p:cNvPr id="3" name="Content Placeholder 2"/>
          <p:cNvSpPr>
            <a:spLocks noGrp="1"/>
          </p:cNvSpPr>
          <p:nvPr>
            <p:ph idx="1"/>
          </p:nvPr>
        </p:nvSpPr>
        <p:spPr>
          <a:xfrm>
            <a:off x="457200" y="1447800"/>
            <a:ext cx="8229600" cy="4525963"/>
          </a:xfrm>
        </p:spPr>
        <p:txBody>
          <a:bodyPr>
            <a:normAutofit/>
          </a:bodyPr>
          <a:lstStyle/>
          <a:p>
            <a:pPr marL="465138" lvl="1" indent="-288925">
              <a:buFont typeface="Arial" pitchFamily="34" charset="0"/>
              <a:buChar char="•"/>
            </a:pPr>
            <a:r>
              <a:rPr lang="en-US" sz="3200" dirty="0"/>
              <a:t>Within 5 working days of transfer </a:t>
            </a:r>
            <a:r>
              <a:rPr lang="en-US" sz="3200" dirty="0" smtClean="0"/>
              <a:t>meeting:</a:t>
            </a:r>
          </a:p>
          <a:p>
            <a:pPr marL="176213" lvl="1" indent="0">
              <a:buNone/>
            </a:pPr>
            <a:endParaRPr lang="en-US" sz="1050" dirty="0" smtClean="0"/>
          </a:p>
          <a:p>
            <a:pPr marL="919163" lvl="2" indent="-342900">
              <a:buFont typeface="Calibri" panose="020F0502020204030204" pitchFamily="34" charset="0"/>
              <a:buChar char="—"/>
            </a:pPr>
            <a:r>
              <a:rPr lang="en-US" sz="2800" dirty="0" smtClean="0"/>
              <a:t> CC </a:t>
            </a:r>
            <a:r>
              <a:rPr lang="en-US" sz="2800" dirty="0"/>
              <a:t>determines SDCB budget </a:t>
            </a:r>
            <a:r>
              <a:rPr lang="en-US" sz="2800" dirty="0" smtClean="0"/>
              <a:t>amount</a:t>
            </a:r>
          </a:p>
          <a:p>
            <a:pPr marL="1033463" lvl="2" indent="-457200">
              <a:buFont typeface="Calibri" panose="020F0502020204030204" pitchFamily="34" charset="0"/>
              <a:buChar char="—"/>
            </a:pPr>
            <a:r>
              <a:rPr lang="en-US" sz="2800" dirty="0" smtClean="0"/>
              <a:t>CC enters into FOCoS: new </a:t>
            </a:r>
            <a:r>
              <a:rPr lang="en-US" sz="2800" dirty="0"/>
              <a:t>member, including </a:t>
            </a:r>
            <a:r>
              <a:rPr lang="en-US" sz="2800" dirty="0" smtClean="0"/>
              <a:t>CC </a:t>
            </a:r>
            <a:r>
              <a:rPr lang="en-US" sz="2800" dirty="0"/>
              <a:t>name &amp; </a:t>
            </a:r>
            <a:r>
              <a:rPr lang="en-US" sz="2800" dirty="0" smtClean="0"/>
              <a:t>SB </a:t>
            </a:r>
            <a:r>
              <a:rPr lang="en-US" sz="2800" dirty="0"/>
              <a:t>Agency </a:t>
            </a:r>
            <a:r>
              <a:rPr lang="en-US" sz="2800" dirty="0" smtClean="0"/>
              <a:t>name</a:t>
            </a:r>
          </a:p>
          <a:p>
            <a:pPr marL="1033463" lvl="2" indent="-457200">
              <a:buFont typeface="Calibri" panose="020F0502020204030204" pitchFamily="34" charset="0"/>
              <a:buChar char="—"/>
            </a:pPr>
            <a:r>
              <a:rPr lang="en-US" sz="2800" dirty="0"/>
              <a:t>CC enters the </a:t>
            </a:r>
            <a:r>
              <a:rPr lang="en-US" sz="2800" dirty="0" smtClean="0"/>
              <a:t>NFLOC </a:t>
            </a:r>
            <a:r>
              <a:rPr lang="en-US" sz="2800" dirty="0"/>
              <a:t>date span and Care Coordination Level (CCL) on View User page </a:t>
            </a:r>
          </a:p>
          <a:p>
            <a:pPr marL="1033463" lvl="2" indent="-457200">
              <a:buFont typeface="Calibri" panose="020F0502020204030204" pitchFamily="34" charset="0"/>
              <a:buChar char="—"/>
            </a:pPr>
            <a:r>
              <a:rPr lang="en-US" sz="2800" dirty="0" smtClean="0"/>
              <a:t>SB creates </a:t>
            </a:r>
            <a:r>
              <a:rPr lang="en-US" sz="2800" i="1" dirty="0"/>
              <a:t>Working Plan </a:t>
            </a:r>
            <a:r>
              <a:rPr lang="en-US" sz="2800" dirty="0"/>
              <a:t>shell in </a:t>
            </a:r>
            <a:r>
              <a:rPr lang="en-US" sz="2800" dirty="0" smtClean="0"/>
              <a:t>FOCoS</a:t>
            </a:r>
            <a:endParaRPr lang="en-US" sz="2800" dirty="0"/>
          </a:p>
          <a:p>
            <a:pPr marL="1033463" lvl="2" indent="-457200">
              <a:buFont typeface="Calibri" panose="020F0502020204030204" pitchFamily="34" charset="0"/>
              <a:buChar char="—"/>
            </a:pPr>
            <a:endParaRPr lang="en-US" sz="3200" dirty="0"/>
          </a:p>
          <a:p>
            <a:pPr marL="1033463" lvl="2" indent="-457200">
              <a:buFont typeface="Calibri" panose="020F0502020204030204" pitchFamily="34" charset="0"/>
              <a:buChar char="‒"/>
            </a:pPr>
            <a:endParaRPr lang="en-US" sz="3000" dirty="0"/>
          </a:p>
          <a:p>
            <a:pPr marL="457200" lvl="1" indent="0">
              <a:buNone/>
            </a:pP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51</a:t>
            </a:fld>
            <a:endParaRPr lang="en-US"/>
          </a:p>
        </p:txBody>
      </p:sp>
    </p:spTree>
    <p:extLst>
      <p:ext uri="{BB962C8B-B14F-4D97-AF65-F5344CB8AC3E}">
        <p14:creationId xmlns:p14="http://schemas.microsoft.com/office/powerpoint/2010/main" val="20766389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
            </a:r>
            <a:br>
              <a:rPr lang="en-US" sz="4900" dirty="0" smtClean="0"/>
            </a:br>
            <a:r>
              <a:rPr lang="en-US" sz="4900" dirty="0" smtClean="0"/>
              <a:t>Close-out Budget </a:t>
            </a:r>
            <a:r>
              <a:rPr lang="en-US" sz="2700" dirty="0" smtClean="0"/>
              <a:t>(pg1)</a:t>
            </a:r>
            <a:r>
              <a:rPr lang="en-US" sz="4900" dirty="0" smtClean="0"/>
              <a:t/>
            </a:r>
            <a:br>
              <a:rPr lang="en-US" sz="4900" dirty="0" smtClean="0"/>
            </a:b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sz="3000" dirty="0" smtClean="0"/>
              <a:t>A close-out budget is used to end a care plan </a:t>
            </a:r>
            <a:r>
              <a:rPr lang="en-US" sz="3000" u="sng" dirty="0" smtClean="0"/>
              <a:t>prior</a:t>
            </a:r>
            <a:r>
              <a:rPr lang="en-US" sz="3000" dirty="0" smtClean="0"/>
              <a:t> to the original end date. This ensures: </a:t>
            </a:r>
          </a:p>
          <a:p>
            <a:pPr lvl="1"/>
            <a:r>
              <a:rPr lang="en-US" sz="2600" dirty="0" smtClean="0"/>
              <a:t>the self-directed services are discontinued </a:t>
            </a:r>
          </a:p>
          <a:p>
            <a:pPr lvl="1"/>
            <a:r>
              <a:rPr lang="en-US" sz="2600" dirty="0" smtClean="0"/>
              <a:t>everyone is aware of the SDCB care plan end date</a:t>
            </a:r>
          </a:p>
          <a:p>
            <a:pPr lvl="1"/>
            <a:r>
              <a:rPr lang="en-US" sz="2600" dirty="0"/>
              <a:t>the new services begin </a:t>
            </a:r>
            <a:r>
              <a:rPr lang="en-US" sz="2600" dirty="0" smtClean="0"/>
              <a:t>timely</a:t>
            </a:r>
          </a:p>
          <a:p>
            <a:pPr lvl="1"/>
            <a:r>
              <a:rPr lang="en-US" sz="2600" dirty="0" smtClean="0"/>
              <a:t>there is no break in service in service delivery</a:t>
            </a:r>
          </a:p>
          <a:p>
            <a:pPr marL="457200" lvl="1" indent="0">
              <a:buNone/>
            </a:pPr>
            <a:r>
              <a:rPr lang="en-US" sz="2600" dirty="0" smtClean="0"/>
              <a:t> </a:t>
            </a:r>
          </a:p>
          <a:p>
            <a:r>
              <a:rPr lang="en-US" dirty="0" smtClean="0"/>
              <a:t>A close –out budget is used when: </a:t>
            </a:r>
          </a:p>
          <a:p>
            <a:pPr lvl="1"/>
            <a:r>
              <a:rPr lang="en-US" dirty="0" smtClean="0"/>
              <a:t>A member leaves SDCB to receive a different type of Medicaid benefit, or</a:t>
            </a:r>
          </a:p>
          <a:p>
            <a:pPr lvl="1"/>
            <a:r>
              <a:rPr lang="en-US" dirty="0" smtClean="0"/>
              <a:t>A NFLOC and SDCB care plan date span need to be aligned     </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Close-out </a:t>
            </a:r>
            <a:r>
              <a:rPr lang="en-US" dirty="0" smtClean="0"/>
              <a:t>Budget </a:t>
            </a:r>
            <a:r>
              <a:rPr lang="en-US" sz="2400" dirty="0" smtClean="0"/>
              <a:t>(</a:t>
            </a:r>
            <a:r>
              <a:rPr lang="en-US" sz="2400" dirty="0" err="1" smtClean="0"/>
              <a:t>pg</a:t>
            </a:r>
            <a:r>
              <a:rPr lang="en-US" sz="2400" dirty="0" smtClean="0"/>
              <a:t> 2)</a:t>
            </a:r>
            <a:endParaRPr lang="en-US" sz="2400"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close-out budget </a:t>
            </a:r>
            <a:r>
              <a:rPr lang="en-US" b="1" i="1" u="sng" dirty="0"/>
              <a:t>must</a:t>
            </a:r>
            <a:r>
              <a:rPr lang="en-US" dirty="0"/>
              <a:t> always be </a:t>
            </a:r>
            <a:r>
              <a:rPr lang="en-US" dirty="0" smtClean="0"/>
              <a:t>submitted and approved </a:t>
            </a:r>
            <a:r>
              <a:rPr lang="en-US" b="1" u="sng" dirty="0"/>
              <a:t>prior</a:t>
            </a:r>
            <a:r>
              <a:rPr lang="en-US" dirty="0"/>
              <a:t> to the new care </a:t>
            </a:r>
            <a:r>
              <a:rPr lang="en-US" dirty="0" smtClean="0"/>
              <a:t>plan being submitted. </a:t>
            </a:r>
            <a:endParaRPr lang="en-US" dirty="0"/>
          </a:p>
          <a:p>
            <a:pPr lvl="1"/>
            <a:r>
              <a:rPr lang="en-US" dirty="0"/>
              <a:t>CC submits close-out budget in FOCoS</a:t>
            </a:r>
          </a:p>
          <a:p>
            <a:pPr lvl="1"/>
            <a:r>
              <a:rPr lang="en-US" dirty="0"/>
              <a:t>MCO-UR approves close-out budget</a:t>
            </a:r>
          </a:p>
          <a:p>
            <a:pPr lvl="1"/>
            <a:r>
              <a:rPr lang="en-US" dirty="0"/>
              <a:t>CC submits new SDCB care plan</a:t>
            </a:r>
          </a:p>
          <a:p>
            <a:pPr lvl="1"/>
            <a:r>
              <a:rPr lang="en-US" dirty="0"/>
              <a:t>MCO-UR approves new SDCB care plan </a:t>
            </a:r>
          </a:p>
          <a:p>
            <a:r>
              <a:rPr lang="en-US" dirty="0" smtClean="0"/>
              <a:t>If these steps are done out of order, FOCoS will delete the original plan submitted.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53</a:t>
            </a:fld>
            <a:endParaRPr lang="en-US"/>
          </a:p>
        </p:txBody>
      </p:sp>
    </p:spTree>
    <p:extLst>
      <p:ext uri="{BB962C8B-B14F-4D97-AF65-F5344CB8AC3E}">
        <p14:creationId xmlns:p14="http://schemas.microsoft.com/office/powerpoint/2010/main" val="26211576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
            </a:r>
            <a:br>
              <a:rPr lang="en-US" sz="4900" dirty="0" smtClean="0"/>
            </a:br>
            <a:r>
              <a:rPr lang="en-US" sz="4900" dirty="0" smtClean="0"/>
              <a:t>Close-out Budget </a:t>
            </a:r>
            <a:r>
              <a:rPr lang="en-US" sz="2700" dirty="0" smtClean="0"/>
              <a:t>(</a:t>
            </a:r>
            <a:r>
              <a:rPr lang="en-US" sz="2700" dirty="0" err="1" smtClean="0"/>
              <a:t>pg</a:t>
            </a:r>
            <a:r>
              <a:rPr lang="en-US" sz="2700" dirty="0" smtClean="0"/>
              <a:t> 3)</a:t>
            </a:r>
            <a:r>
              <a:rPr lang="en-US" sz="4900" dirty="0" smtClean="0"/>
              <a:t/>
            </a:r>
            <a:br>
              <a:rPr lang="en-US" sz="4900" dirty="0" smtClean="0"/>
            </a:b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a:t>The care plan is shortened or truncated:</a:t>
            </a:r>
          </a:p>
          <a:p>
            <a:pPr lvl="1"/>
            <a:r>
              <a:rPr lang="en-US" dirty="0"/>
              <a:t>The CC changes the original end date of the care plan in FOCoS.</a:t>
            </a:r>
          </a:p>
          <a:p>
            <a:pPr lvl="1"/>
            <a:r>
              <a:rPr lang="en-US" dirty="0"/>
              <a:t>FOCoS will update the available budget by deleting the months after the close-out budget end date.</a:t>
            </a:r>
          </a:p>
          <a:p>
            <a:r>
              <a:rPr lang="en-US" dirty="0" smtClean="0"/>
              <a:t>Xerox provided written instructions to all MCOs on how to process a close-out budget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54</a:t>
            </a:fld>
            <a:endParaRPr lang="en-US"/>
          </a:p>
        </p:txBody>
      </p:sp>
    </p:spTree>
    <p:extLst>
      <p:ext uri="{BB962C8B-B14F-4D97-AF65-F5344CB8AC3E}">
        <p14:creationId xmlns:p14="http://schemas.microsoft.com/office/powerpoint/2010/main" val="14391287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SDCB to ABCB</a:t>
            </a:r>
            <a:br>
              <a:rPr lang="en-US" dirty="0" smtClean="0"/>
            </a:br>
            <a:r>
              <a:rPr lang="en-US" sz="4000" dirty="0" smtClean="0"/>
              <a:t>(Voluntary Termination)</a:t>
            </a:r>
            <a:endParaRPr lang="en-US" sz="4000" dirty="0"/>
          </a:p>
        </p:txBody>
      </p:sp>
      <p:sp>
        <p:nvSpPr>
          <p:cNvPr id="3" name="Content Placeholder 2"/>
          <p:cNvSpPr>
            <a:spLocks noGrp="1"/>
          </p:cNvSpPr>
          <p:nvPr>
            <p:ph idx="1"/>
          </p:nvPr>
        </p:nvSpPr>
        <p:spPr>
          <a:xfrm>
            <a:off x="304800" y="1447800"/>
            <a:ext cx="8534400" cy="5257800"/>
          </a:xfrm>
        </p:spPr>
        <p:txBody>
          <a:bodyPr>
            <a:noAutofit/>
          </a:bodyPr>
          <a:lstStyle/>
          <a:p>
            <a:r>
              <a:rPr lang="en-US" sz="2600" dirty="0" smtClean="0"/>
              <a:t>Members may voluntarily terminate from SDCB and transfer to ABCB, once per calendar year. </a:t>
            </a:r>
          </a:p>
          <a:p>
            <a:r>
              <a:rPr lang="en-US" sz="2600" dirty="0" smtClean="0"/>
              <a:t>All transfers should be completed and finalized within 30 days from the member’s decision to transfer, in order to avoid prolonged transfers. </a:t>
            </a:r>
            <a:r>
              <a:rPr lang="en-US" sz="2600" dirty="0" smtClean="0">
                <a:solidFill>
                  <a:srgbClr val="FF0000"/>
                </a:solidFill>
              </a:rPr>
              <a:t> </a:t>
            </a:r>
          </a:p>
          <a:p>
            <a:r>
              <a:rPr lang="en-US" sz="2600" dirty="0"/>
              <a:t>A SDCB close-out budget must be completed in </a:t>
            </a:r>
            <a:r>
              <a:rPr lang="en-US" sz="2600" dirty="0" smtClean="0"/>
              <a:t>FOCoS</a:t>
            </a:r>
            <a:r>
              <a:rPr lang="en-US" sz="2800" dirty="0" smtClean="0"/>
              <a:t>.</a:t>
            </a:r>
            <a:endParaRPr lang="en-US" sz="2800" dirty="0"/>
          </a:p>
          <a:p>
            <a:pPr lvl="1"/>
            <a:r>
              <a:rPr lang="en-US" sz="2200" dirty="0" smtClean="0"/>
              <a:t>HSD requires ending </a:t>
            </a:r>
            <a:r>
              <a:rPr lang="en-US" sz="2200" dirty="0"/>
              <a:t>the SDCB care plan on the last day of the month and </a:t>
            </a:r>
            <a:r>
              <a:rPr lang="en-US" sz="2200" dirty="0" smtClean="0"/>
              <a:t>beginning </a:t>
            </a:r>
            <a:r>
              <a:rPr lang="en-US" sz="2200" dirty="0"/>
              <a:t>ABCB services </a:t>
            </a:r>
            <a:r>
              <a:rPr lang="en-US" sz="2200" dirty="0" smtClean="0"/>
              <a:t>on the first </a:t>
            </a:r>
            <a:r>
              <a:rPr lang="en-US" sz="2200" dirty="0"/>
              <a:t>day of the next </a:t>
            </a:r>
            <a:r>
              <a:rPr lang="en-US" sz="2200" dirty="0" smtClean="0"/>
              <a:t>month.</a:t>
            </a:r>
            <a:endParaRPr lang="en-US" sz="2200" dirty="0"/>
          </a:p>
          <a:p>
            <a:pPr marL="342900" lvl="1" indent="-342900">
              <a:buFont typeface="Arial" pitchFamily="34" charset="0"/>
              <a:buChar char="•"/>
            </a:pPr>
            <a:r>
              <a:rPr lang="en-US" sz="2600" dirty="0" smtClean="0"/>
              <a:t>The SOC must </a:t>
            </a:r>
            <a:r>
              <a:rPr lang="en-US" sz="2600" dirty="0"/>
              <a:t>be </a:t>
            </a:r>
            <a:r>
              <a:rPr lang="en-US" sz="2600" dirty="0" smtClean="0"/>
              <a:t>changed </a:t>
            </a:r>
            <a:r>
              <a:rPr lang="en-US" sz="2600" dirty="0"/>
              <a:t>to ANW or ADB </a:t>
            </a:r>
            <a:r>
              <a:rPr lang="en-US" sz="2600" dirty="0" smtClean="0"/>
              <a:t>on the </a:t>
            </a:r>
            <a:r>
              <a:rPr lang="en-US" sz="2600" i="1" dirty="0" smtClean="0"/>
              <a:t>MCO to HSD interface</a:t>
            </a:r>
            <a:r>
              <a:rPr lang="en-US" sz="2600" dirty="0" smtClean="0"/>
              <a:t> file using </a:t>
            </a:r>
            <a:r>
              <a:rPr lang="en-US" sz="2600" dirty="0"/>
              <a:t>the anticipated start date of ABCB services.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55</a:t>
            </a:fld>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SDCB member wants ABCB</a:t>
            </a:r>
            <a:br>
              <a:rPr lang="en-US" dirty="0" smtClean="0"/>
            </a:br>
            <a:r>
              <a:rPr lang="en-US" sz="3600" dirty="0" smtClean="0"/>
              <a:t>(Voluntary Termination)</a:t>
            </a:r>
            <a:endParaRPr lang="en-US" sz="3600" dirty="0">
              <a:solidFill>
                <a:srgbClr val="FF0000"/>
              </a:solidFill>
            </a:endParaRPr>
          </a:p>
        </p:txBody>
      </p:sp>
      <p:sp>
        <p:nvSpPr>
          <p:cNvPr id="3" name="Content Placeholder 2"/>
          <p:cNvSpPr>
            <a:spLocks noGrp="1"/>
          </p:cNvSpPr>
          <p:nvPr>
            <p:ph idx="1"/>
          </p:nvPr>
        </p:nvSpPr>
        <p:spPr>
          <a:xfrm>
            <a:off x="457200" y="2057400"/>
            <a:ext cx="8229600" cy="4343400"/>
          </a:xfrm>
        </p:spPr>
        <p:txBody>
          <a:bodyPr>
            <a:normAutofit fontScale="77500" lnSpcReduction="20000"/>
          </a:bodyPr>
          <a:lstStyle/>
          <a:p>
            <a:r>
              <a:rPr lang="en-US" dirty="0" smtClean="0"/>
              <a:t>Member informs CC that he wants to transfer to SDCB</a:t>
            </a:r>
          </a:p>
          <a:p>
            <a:r>
              <a:rPr lang="en-US" dirty="0" smtClean="0"/>
              <a:t>CC documents the </a:t>
            </a:r>
            <a:r>
              <a:rPr lang="en-US" dirty="0"/>
              <a:t>member </a:t>
            </a:r>
            <a:r>
              <a:rPr lang="en-US" dirty="0" smtClean="0"/>
              <a:t>decision to </a:t>
            </a:r>
            <a:r>
              <a:rPr lang="en-US" dirty="0"/>
              <a:t>Voluntary </a:t>
            </a:r>
            <a:r>
              <a:rPr lang="en-US" dirty="0" smtClean="0"/>
              <a:t>Terminate from the SDCB</a:t>
            </a:r>
          </a:p>
          <a:p>
            <a:r>
              <a:rPr lang="en-US" dirty="0" smtClean="0"/>
              <a:t>CC and member discuss a proposed date of transfer, and CC informs </a:t>
            </a:r>
            <a:r>
              <a:rPr lang="en-US" dirty="0"/>
              <a:t>SB of </a:t>
            </a:r>
            <a:r>
              <a:rPr lang="en-US" dirty="0" smtClean="0"/>
              <a:t>proposed date.</a:t>
            </a:r>
            <a:endParaRPr lang="en-US" dirty="0"/>
          </a:p>
          <a:p>
            <a:pPr marL="347663" indent="-347663"/>
            <a:r>
              <a:rPr lang="en-US" dirty="0" smtClean="0"/>
              <a:t>SB creates </a:t>
            </a:r>
            <a:r>
              <a:rPr lang="en-US" dirty="0"/>
              <a:t>SDCB close-out budget in FOCoS and informs CC to review/submit</a:t>
            </a:r>
          </a:p>
          <a:p>
            <a:pPr marL="347663" indent="-347663"/>
            <a:r>
              <a:rPr lang="en-US" dirty="0"/>
              <a:t>CC reviews/submits close-out budget to MCO-UR in FOCoS</a:t>
            </a:r>
          </a:p>
          <a:p>
            <a:pPr marL="347663" indent="-347663"/>
            <a:r>
              <a:rPr lang="en-US" dirty="0"/>
              <a:t>MCO-UR reviews/approves SDCB close-out budget in FOCoS</a:t>
            </a:r>
          </a:p>
          <a:p>
            <a:pPr marL="347663" indent="-347663"/>
            <a:r>
              <a:rPr lang="en-US" dirty="0"/>
              <a:t>CC </a:t>
            </a:r>
            <a:r>
              <a:rPr lang="en-US" dirty="0" smtClean="0"/>
              <a:t>determines the necessary ABCB services  </a:t>
            </a:r>
            <a:endParaRPr lang="en-US" dirty="0"/>
          </a:p>
          <a:p>
            <a:pPr marL="347663" indent="-347663"/>
            <a:r>
              <a:rPr lang="en-US" dirty="0"/>
              <a:t>CC ends SDCB SOC and begins SOC to ABCB with no break in service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SDCB to ABCB </a:t>
            </a:r>
            <a:r>
              <a:rPr lang="en-US" sz="3100" dirty="0" smtClean="0"/>
              <a:t>(</a:t>
            </a:r>
            <a:r>
              <a:rPr lang="en-US" sz="3100" dirty="0" err="1" smtClean="0"/>
              <a:t>pg</a:t>
            </a:r>
            <a:r>
              <a:rPr lang="en-US" sz="3100" dirty="0" smtClean="0"/>
              <a:t> 1) </a:t>
            </a:r>
            <a:r>
              <a:rPr lang="en-US" dirty="0" smtClean="0"/>
              <a:t/>
            </a:r>
            <a:br>
              <a:rPr lang="en-US" dirty="0" smtClean="0"/>
            </a:br>
            <a:r>
              <a:rPr lang="en-US" sz="4000" dirty="0" smtClean="0"/>
              <a:t>(Involuntary Termination)</a:t>
            </a:r>
            <a:endParaRPr lang="en-US" sz="4000"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Reasons for SDCB involuntary termination:</a:t>
            </a:r>
          </a:p>
          <a:p>
            <a:pPr lvl="1"/>
            <a:r>
              <a:rPr lang="en-US" dirty="0" smtClean="0"/>
              <a:t>Member/EOR refuses to follow rules (3 technical assistance attempts by the CC, SB, or FMA/Xerox)</a:t>
            </a:r>
          </a:p>
          <a:p>
            <a:pPr lvl="1"/>
            <a:r>
              <a:rPr lang="en-US" dirty="0" smtClean="0"/>
              <a:t>Immediate risk to member’s health &amp; safety</a:t>
            </a:r>
          </a:p>
          <a:p>
            <a:pPr lvl="2"/>
            <a:r>
              <a:rPr lang="en-US" dirty="0" smtClean="0"/>
              <a:t>Health-related services not on care plan or not used </a:t>
            </a:r>
          </a:p>
          <a:p>
            <a:pPr lvl="2"/>
            <a:r>
              <a:rPr lang="en-US" dirty="0" smtClean="0"/>
              <a:t>Exhibits behaviors that may endanger member/others </a:t>
            </a:r>
          </a:p>
          <a:p>
            <a:pPr lvl="2"/>
            <a:r>
              <a:rPr lang="en-US" dirty="0" smtClean="0"/>
              <a:t>Member misuses budget after repeated technical assistance</a:t>
            </a:r>
          </a:p>
          <a:p>
            <a:pPr lvl="2"/>
            <a:r>
              <a:rPr lang="en-US" dirty="0" smtClean="0"/>
              <a:t>Member expends budget prior to end of care plan year</a:t>
            </a:r>
          </a:p>
          <a:p>
            <a:pPr lvl="2"/>
            <a:r>
              <a:rPr lang="en-US" dirty="0" smtClean="0"/>
              <a:t>Member intentionally misuses services/goods   </a:t>
            </a:r>
          </a:p>
          <a:p>
            <a:pPr lvl="2"/>
            <a:endParaRPr lang="en-US" dirty="0" smtClean="0"/>
          </a:p>
          <a:p>
            <a:pPr marL="457200" lvl="1" indent="0">
              <a:buNone/>
            </a:pP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dirty="0"/>
              <a:t>SDCB to </a:t>
            </a:r>
            <a:r>
              <a:rPr lang="en-US" dirty="0" smtClean="0"/>
              <a:t>ABCB </a:t>
            </a:r>
            <a:r>
              <a:rPr lang="en-US" sz="2800" dirty="0" smtClean="0"/>
              <a:t>(</a:t>
            </a:r>
            <a:r>
              <a:rPr lang="en-US" sz="2800" dirty="0" err="1" smtClean="0"/>
              <a:t>pg</a:t>
            </a:r>
            <a:r>
              <a:rPr lang="en-US" sz="2800" dirty="0" smtClean="0"/>
              <a:t> 2) </a:t>
            </a:r>
            <a:r>
              <a:rPr lang="en-US" dirty="0"/>
              <a:t/>
            </a:r>
            <a:br>
              <a:rPr lang="en-US" dirty="0"/>
            </a:br>
            <a:r>
              <a:rPr lang="en-US" sz="3600" dirty="0"/>
              <a:t>(Involuntary </a:t>
            </a:r>
            <a:r>
              <a:rPr lang="en-US" sz="3600" dirty="0" smtClean="0"/>
              <a:t>Termination)</a:t>
            </a:r>
            <a:endParaRPr lang="en-US" sz="3600" dirty="0"/>
          </a:p>
        </p:txBody>
      </p:sp>
      <p:sp>
        <p:nvSpPr>
          <p:cNvPr id="3" name="Subtitle 2"/>
          <p:cNvSpPr>
            <a:spLocks noGrp="1"/>
          </p:cNvSpPr>
          <p:nvPr>
            <p:ph type="subTitle" idx="1"/>
          </p:nvPr>
        </p:nvSpPr>
        <p:spPr>
          <a:xfrm>
            <a:off x="609600" y="1752600"/>
            <a:ext cx="8001000" cy="4648200"/>
          </a:xfrm>
        </p:spPr>
        <p:txBody>
          <a:bodyPr>
            <a:normAutofit fontScale="92500"/>
          </a:bodyPr>
          <a:lstStyle/>
          <a:p>
            <a:pPr marL="457200" indent="-457200" algn="l">
              <a:buFont typeface="Arial" panose="020B0604020202020204" pitchFamily="34" charset="0"/>
              <a:buChar char="•"/>
            </a:pPr>
            <a:r>
              <a:rPr lang="en-US" sz="2700" dirty="0">
                <a:solidFill>
                  <a:schemeClr val="tx1"/>
                </a:solidFill>
              </a:rPr>
              <a:t>CC documents all actions, informs SB of intent </a:t>
            </a:r>
            <a:r>
              <a:rPr lang="en-US" sz="2700" dirty="0" smtClean="0">
                <a:solidFill>
                  <a:schemeClr val="tx1"/>
                </a:solidFill>
              </a:rPr>
              <a:t>to involuntary terminate the member from </a:t>
            </a:r>
            <a:r>
              <a:rPr lang="en-US" sz="2700" dirty="0">
                <a:solidFill>
                  <a:schemeClr val="tx1"/>
                </a:solidFill>
              </a:rPr>
              <a:t>SDCB</a:t>
            </a:r>
          </a:p>
          <a:p>
            <a:pPr marL="457200" indent="-457200" algn="l">
              <a:buFont typeface="Arial" panose="020B0604020202020204" pitchFamily="34" charset="0"/>
              <a:buChar char="•"/>
            </a:pPr>
            <a:r>
              <a:rPr lang="en-US" sz="2700" dirty="0">
                <a:solidFill>
                  <a:schemeClr val="tx1"/>
                </a:solidFill>
              </a:rPr>
              <a:t>CC submits involuntary termination request to </a:t>
            </a:r>
            <a:r>
              <a:rPr lang="en-US" sz="2700" dirty="0" smtClean="0">
                <a:solidFill>
                  <a:schemeClr val="tx1"/>
                </a:solidFill>
              </a:rPr>
              <a:t>HSD/MAD including all supporting documentation and attempts to resolve the issue</a:t>
            </a:r>
            <a:endParaRPr lang="en-US" sz="2700" dirty="0">
              <a:solidFill>
                <a:schemeClr val="tx1"/>
              </a:solidFill>
            </a:endParaRPr>
          </a:p>
          <a:p>
            <a:pPr marL="457200" indent="-457200" algn="l">
              <a:buFont typeface="Arial" panose="020B0604020202020204" pitchFamily="34" charset="0"/>
              <a:buChar char="•"/>
            </a:pPr>
            <a:r>
              <a:rPr lang="en-US" sz="2700" dirty="0">
                <a:solidFill>
                  <a:schemeClr val="tx1"/>
                </a:solidFill>
              </a:rPr>
              <a:t>HSD/MAD </a:t>
            </a:r>
            <a:r>
              <a:rPr lang="en-US" sz="2700" dirty="0" smtClean="0">
                <a:solidFill>
                  <a:schemeClr val="tx1"/>
                </a:solidFill>
              </a:rPr>
              <a:t>reviews and approves/denies the involuntary termination request</a:t>
            </a:r>
          </a:p>
          <a:p>
            <a:pPr marL="457200" indent="-457200" algn="l">
              <a:buFont typeface="Arial" panose="020B0604020202020204" pitchFamily="34" charset="0"/>
              <a:buChar char="•"/>
            </a:pPr>
            <a:r>
              <a:rPr lang="en-US" sz="2700" dirty="0" smtClean="0">
                <a:solidFill>
                  <a:schemeClr val="tx1"/>
                </a:solidFill>
              </a:rPr>
              <a:t>If approved by HSD/MAD, CC </a:t>
            </a:r>
            <a:r>
              <a:rPr lang="en-US" sz="2700" dirty="0">
                <a:solidFill>
                  <a:schemeClr val="tx1"/>
                </a:solidFill>
              </a:rPr>
              <a:t>informs </a:t>
            </a:r>
            <a:r>
              <a:rPr lang="en-US" sz="2700" dirty="0" smtClean="0">
                <a:solidFill>
                  <a:schemeClr val="tx1"/>
                </a:solidFill>
              </a:rPr>
              <a:t> HSD/MAD and the SB of the involuntary </a:t>
            </a:r>
            <a:r>
              <a:rPr lang="en-US" sz="2700" dirty="0">
                <a:solidFill>
                  <a:schemeClr val="tx1"/>
                </a:solidFill>
              </a:rPr>
              <a:t>termination </a:t>
            </a:r>
            <a:r>
              <a:rPr lang="en-US" sz="2700" dirty="0" smtClean="0">
                <a:solidFill>
                  <a:schemeClr val="tx1"/>
                </a:solidFill>
              </a:rPr>
              <a:t>date</a:t>
            </a:r>
          </a:p>
          <a:p>
            <a:pPr marL="457200" indent="-457200" algn="l">
              <a:buFont typeface="Arial" panose="020B0604020202020204" pitchFamily="34" charset="0"/>
              <a:buChar char="•"/>
            </a:pPr>
            <a:r>
              <a:rPr lang="en-US" sz="2700" dirty="0" smtClean="0">
                <a:solidFill>
                  <a:schemeClr val="tx1"/>
                </a:solidFill>
              </a:rPr>
              <a:t>MCO provides written involuntary termination letter to the member specifying the reason and effective date</a:t>
            </a:r>
            <a:endParaRPr lang="en-US" sz="2700" dirty="0">
              <a:solidFill>
                <a:schemeClr val="tx1"/>
              </a:solidFill>
            </a:endParaRPr>
          </a:p>
          <a:p>
            <a:endParaRPr lang="en-US" dirty="0"/>
          </a:p>
        </p:txBody>
      </p:sp>
    </p:spTree>
    <p:extLst>
      <p:ext uri="{BB962C8B-B14F-4D97-AF65-F5344CB8AC3E}">
        <p14:creationId xmlns:p14="http://schemas.microsoft.com/office/powerpoint/2010/main" val="29157114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dirty="0"/>
              <a:t>SDCB to ABCB </a:t>
            </a:r>
            <a:r>
              <a:rPr lang="en-US" sz="2800" dirty="0" smtClean="0"/>
              <a:t>(</a:t>
            </a:r>
            <a:r>
              <a:rPr lang="en-US" sz="2800" dirty="0" err="1" smtClean="0"/>
              <a:t>pg</a:t>
            </a:r>
            <a:r>
              <a:rPr lang="en-US" sz="2800" dirty="0" smtClean="0"/>
              <a:t> 3)</a:t>
            </a:r>
            <a:r>
              <a:rPr lang="en-US" sz="2800" dirty="0"/>
              <a:t/>
            </a:r>
            <a:br>
              <a:rPr lang="en-US" sz="2800" dirty="0"/>
            </a:br>
            <a:r>
              <a:rPr lang="en-US" sz="3600" dirty="0"/>
              <a:t>(Involuntary </a:t>
            </a:r>
            <a:r>
              <a:rPr lang="en-US" sz="3600" dirty="0" smtClean="0"/>
              <a:t>Termination)</a:t>
            </a:r>
            <a:endParaRPr lang="en-US" sz="3600" dirty="0"/>
          </a:p>
        </p:txBody>
      </p:sp>
      <p:sp>
        <p:nvSpPr>
          <p:cNvPr id="3" name="Subtitle 2"/>
          <p:cNvSpPr>
            <a:spLocks noGrp="1"/>
          </p:cNvSpPr>
          <p:nvPr>
            <p:ph type="subTitle" idx="1"/>
          </p:nvPr>
        </p:nvSpPr>
        <p:spPr>
          <a:xfrm>
            <a:off x="609600" y="1752600"/>
            <a:ext cx="8001000" cy="4648200"/>
          </a:xfrm>
        </p:spPr>
        <p:txBody>
          <a:bodyPr>
            <a:normAutofit/>
          </a:bodyPr>
          <a:lstStyle/>
          <a:p>
            <a:pPr marL="457200" indent="-457200" algn="l">
              <a:buFont typeface="Arial" panose="020B0604020202020204" pitchFamily="34" charset="0"/>
              <a:buChar char="•"/>
            </a:pPr>
            <a:r>
              <a:rPr lang="en-US" sz="2700" dirty="0" smtClean="0">
                <a:solidFill>
                  <a:schemeClr val="tx1"/>
                </a:solidFill>
              </a:rPr>
              <a:t>CC creates </a:t>
            </a:r>
            <a:r>
              <a:rPr lang="en-US" sz="2700" dirty="0">
                <a:solidFill>
                  <a:schemeClr val="tx1"/>
                </a:solidFill>
              </a:rPr>
              <a:t>SDCB close-out budget in </a:t>
            </a:r>
            <a:r>
              <a:rPr lang="en-US" sz="2700" dirty="0" err="1">
                <a:solidFill>
                  <a:schemeClr val="tx1"/>
                </a:solidFill>
              </a:rPr>
              <a:t>FOCoS</a:t>
            </a:r>
            <a:r>
              <a:rPr lang="en-US" sz="2700" dirty="0">
                <a:solidFill>
                  <a:schemeClr val="tx1"/>
                </a:solidFill>
              </a:rPr>
              <a:t> </a:t>
            </a:r>
            <a:endParaRPr lang="en-US" sz="2700" dirty="0" smtClean="0">
              <a:solidFill>
                <a:schemeClr val="tx1"/>
              </a:solidFill>
            </a:endParaRPr>
          </a:p>
          <a:p>
            <a:pPr marL="457200" indent="-457200" algn="l">
              <a:buFont typeface="Arial" panose="020B0604020202020204" pitchFamily="34" charset="0"/>
              <a:buChar char="•"/>
            </a:pPr>
            <a:r>
              <a:rPr lang="en-US" sz="2700" dirty="0" smtClean="0">
                <a:solidFill>
                  <a:schemeClr val="tx1"/>
                </a:solidFill>
              </a:rPr>
              <a:t>SB revises each goal to indicate close out reason</a:t>
            </a:r>
            <a:endParaRPr lang="en-US" sz="2700" dirty="0">
              <a:solidFill>
                <a:schemeClr val="tx1"/>
              </a:solidFill>
            </a:endParaRPr>
          </a:p>
          <a:p>
            <a:pPr marL="457200" indent="-457200" algn="l">
              <a:buFont typeface="Arial" panose="020B0604020202020204" pitchFamily="34" charset="0"/>
              <a:buChar char="•"/>
            </a:pPr>
            <a:r>
              <a:rPr lang="en-US" sz="2700" dirty="0">
                <a:solidFill>
                  <a:schemeClr val="tx1"/>
                </a:solidFill>
              </a:rPr>
              <a:t>CC reviews/submits close-out budget to MCO-UR in FOCoS</a:t>
            </a:r>
          </a:p>
          <a:p>
            <a:pPr marL="457200" indent="-457200" algn="l">
              <a:buFont typeface="Arial" panose="020B0604020202020204" pitchFamily="34" charset="0"/>
              <a:buChar char="•"/>
            </a:pPr>
            <a:r>
              <a:rPr lang="en-US" sz="2700" dirty="0">
                <a:solidFill>
                  <a:schemeClr val="tx1"/>
                </a:solidFill>
              </a:rPr>
              <a:t>MCO-UR reviews/approves SDCB close-out budget in FOCoS</a:t>
            </a:r>
          </a:p>
          <a:p>
            <a:pPr marL="457200" indent="-457200" algn="l">
              <a:buFont typeface="Arial" panose="020B0604020202020204" pitchFamily="34" charset="0"/>
              <a:buChar char="•"/>
            </a:pPr>
            <a:r>
              <a:rPr lang="en-US" sz="2700" dirty="0" smtClean="0">
                <a:solidFill>
                  <a:schemeClr val="tx1"/>
                </a:solidFill>
              </a:rPr>
              <a:t>CC ends </a:t>
            </a:r>
            <a:r>
              <a:rPr lang="en-US" sz="2700" dirty="0">
                <a:solidFill>
                  <a:schemeClr val="tx1"/>
                </a:solidFill>
              </a:rPr>
              <a:t>SDCB SOC and begins SOC to ABCB with no break in service </a:t>
            </a:r>
          </a:p>
          <a:p>
            <a:endParaRPr lang="en-US" dirty="0"/>
          </a:p>
        </p:txBody>
      </p:sp>
    </p:spTree>
    <p:extLst>
      <p:ext uri="{BB962C8B-B14F-4D97-AF65-F5344CB8AC3E}">
        <p14:creationId xmlns:p14="http://schemas.microsoft.com/office/powerpoint/2010/main" val="2614061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LUNCH </a:t>
            </a:r>
            <a:br>
              <a:rPr lang="en-US" dirty="0"/>
            </a:br>
            <a:r>
              <a:rPr lang="en-US" dirty="0" smtClean="0"/>
              <a:t>(On Your Own)</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60</a:t>
            </a:fld>
            <a:endParaRPr lang="en-US"/>
          </a:p>
        </p:txBody>
      </p:sp>
      <p:pic>
        <p:nvPicPr>
          <p:cNvPr id="5" name="Picture 3" descr="C:\Users\garciat\AppData\Local\Microsoft\Windows\Temporary Internet Files\Content.IE5\H004JBS3\MP900430944[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274641" y="2133600"/>
            <a:ext cx="3989295" cy="40687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garciat\AppData\Local\Microsoft\Windows\Temporary Internet Files\Content.IE5\SMQG0LTO\MC90041045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438400"/>
            <a:ext cx="2966519" cy="3438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3701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Review of Morning Session</a:t>
            </a:r>
            <a:br>
              <a:rPr lang="en-US" sz="4000" dirty="0" smtClean="0"/>
            </a:br>
            <a:r>
              <a:rPr lang="en-US" sz="4000" dirty="0" smtClean="0"/>
              <a:t>Questions??? </a:t>
            </a:r>
            <a:endParaRPr lang="en-US" dirty="0"/>
          </a:p>
        </p:txBody>
      </p:sp>
      <p:sp>
        <p:nvSpPr>
          <p:cNvPr id="3" name="Content Placeholder 2"/>
          <p:cNvSpPr>
            <a:spLocks noGrp="1"/>
          </p:cNvSpPr>
          <p:nvPr>
            <p:ph idx="1"/>
          </p:nvPr>
        </p:nvSpPr>
        <p:spPr>
          <a:xfrm>
            <a:off x="457200" y="1828800"/>
            <a:ext cx="8382000" cy="4525963"/>
          </a:xfrm>
        </p:spPr>
        <p:txBody>
          <a:bodyPr>
            <a:normAutofit/>
          </a:bodyPr>
          <a:lstStyle/>
          <a:p>
            <a:r>
              <a:rPr lang="en-US" dirty="0"/>
              <a:t>Aligning NFLOC and SDCB Care Plan Date Spans</a:t>
            </a:r>
          </a:p>
          <a:p>
            <a:r>
              <a:rPr lang="en-US" dirty="0" smtClean="0"/>
              <a:t>Roles </a:t>
            </a:r>
            <a:r>
              <a:rPr lang="en-US" dirty="0"/>
              <a:t>&amp; Responsibilities </a:t>
            </a:r>
          </a:p>
          <a:p>
            <a:r>
              <a:rPr lang="en-US" dirty="0"/>
              <a:t>Internal Communication </a:t>
            </a:r>
          </a:p>
          <a:p>
            <a:r>
              <a:rPr lang="en-US" dirty="0"/>
              <a:t>COE and SOC</a:t>
            </a:r>
          </a:p>
          <a:p>
            <a:r>
              <a:rPr lang="en-US" dirty="0" smtClean="0"/>
              <a:t>Transfers</a:t>
            </a:r>
            <a:endParaRPr lang="en-US" dirty="0"/>
          </a:p>
          <a:p>
            <a:r>
              <a:rPr lang="en-US" dirty="0"/>
              <a:t>Aligning </a:t>
            </a:r>
            <a:r>
              <a:rPr lang="en-US" dirty="0" smtClean="0"/>
              <a:t>LOC </a:t>
            </a:r>
            <a:r>
              <a:rPr lang="en-US" dirty="0"/>
              <a:t>and SDCB care plan</a:t>
            </a:r>
          </a:p>
          <a:p>
            <a:r>
              <a:rPr lang="en-US" dirty="0" smtClean="0"/>
              <a:t>Question/Answers</a:t>
            </a:r>
          </a:p>
        </p:txBody>
      </p:sp>
      <p:sp>
        <p:nvSpPr>
          <p:cNvPr id="4" name="Slide Number Placeholder 3"/>
          <p:cNvSpPr>
            <a:spLocks noGrp="1"/>
          </p:cNvSpPr>
          <p:nvPr>
            <p:ph type="sldNum" sz="quarter" idx="12"/>
          </p:nvPr>
        </p:nvSpPr>
        <p:spPr/>
        <p:txBody>
          <a:bodyPr/>
          <a:lstStyle/>
          <a:p>
            <a:fld id="{3512AB52-58A9-46C1-ADCE-CEEE432D699E}" type="slidenum">
              <a:rPr lang="en-US" smtClean="0"/>
              <a:pPr/>
              <a:t>61</a:t>
            </a:fld>
            <a:endParaRPr lang="en-US"/>
          </a:p>
        </p:txBody>
      </p:sp>
    </p:spTree>
    <p:extLst>
      <p:ext uri="{BB962C8B-B14F-4D97-AF65-F5344CB8AC3E}">
        <p14:creationId xmlns:p14="http://schemas.microsoft.com/office/powerpoint/2010/main" val="1238237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200" dirty="0" smtClean="0"/>
              <a:t>SDCB Care Plan </a:t>
            </a:r>
            <a:r>
              <a:rPr lang="en-US" sz="4200" dirty="0"/>
              <a:t>D</a:t>
            </a:r>
            <a:r>
              <a:rPr lang="en-US" sz="4200" dirty="0" smtClean="0"/>
              <a:t>ates </a:t>
            </a:r>
            <a:br>
              <a:rPr lang="en-US" sz="4200" dirty="0" smtClean="0"/>
            </a:br>
            <a:r>
              <a:rPr lang="en-US" sz="4200" smtClean="0"/>
              <a:t>&amp; NFLOC </a:t>
            </a:r>
            <a:r>
              <a:rPr lang="en-US" sz="4200" dirty="0" smtClean="0"/>
              <a:t>Dates</a:t>
            </a:r>
            <a:endParaRPr lang="en-US" sz="4200" dirty="0"/>
          </a:p>
        </p:txBody>
      </p:sp>
      <p:sp>
        <p:nvSpPr>
          <p:cNvPr id="3" name="Content Placeholder 2"/>
          <p:cNvSpPr>
            <a:spLocks noGrp="1"/>
          </p:cNvSpPr>
          <p:nvPr>
            <p:ph idx="1"/>
          </p:nvPr>
        </p:nvSpPr>
        <p:spPr>
          <a:xfrm>
            <a:off x="457200" y="1447800"/>
            <a:ext cx="8382000" cy="4678363"/>
          </a:xfrm>
        </p:spPr>
        <p:txBody>
          <a:bodyPr>
            <a:normAutofit fontScale="92500"/>
          </a:bodyPr>
          <a:lstStyle/>
          <a:p>
            <a:r>
              <a:rPr lang="en-US" dirty="0"/>
              <a:t>The SDCB care plan and </a:t>
            </a:r>
            <a:r>
              <a:rPr lang="en-US" dirty="0" smtClean="0"/>
              <a:t>NFLOC must </a:t>
            </a:r>
            <a:r>
              <a:rPr lang="en-US" dirty="0"/>
              <a:t>start on the 1</a:t>
            </a:r>
            <a:r>
              <a:rPr lang="en-US" baseline="30000" dirty="0"/>
              <a:t>st</a:t>
            </a:r>
            <a:r>
              <a:rPr lang="en-US" dirty="0"/>
              <a:t> day of the month to avoid a break in  </a:t>
            </a:r>
            <a:r>
              <a:rPr lang="en-US" dirty="0" smtClean="0"/>
              <a:t>service</a:t>
            </a:r>
          </a:p>
          <a:p>
            <a:r>
              <a:rPr lang="en-US" dirty="0" smtClean="0"/>
              <a:t>SDCB care plans and the NFLOC date span must never exceed more than a 12 month period  </a:t>
            </a:r>
          </a:p>
          <a:p>
            <a:r>
              <a:rPr lang="en-US" dirty="0" smtClean="0"/>
              <a:t>All actions must be done timely so the NFLOC and SDCB care plan is approved </a:t>
            </a:r>
            <a:r>
              <a:rPr lang="en-US" u="sng" dirty="0" smtClean="0"/>
              <a:t>prior</a:t>
            </a:r>
            <a:r>
              <a:rPr lang="en-US" dirty="0" smtClean="0"/>
              <a:t> to the SDCB care plan start date </a:t>
            </a:r>
          </a:p>
          <a:p>
            <a:r>
              <a:rPr lang="en-US" dirty="0" smtClean="0"/>
              <a:t>SDCB retro-active start dates are not permissible</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smtClean="0"/>
              <a:t>Alignment</a:t>
            </a:r>
            <a:r>
              <a:rPr lang="en-US" sz="3200" smtClean="0"/>
              <a:t>: NFLOC </a:t>
            </a:r>
            <a:r>
              <a:rPr lang="en-US" sz="3200" dirty="0" smtClean="0"/>
              <a:t>Expiring Before SDCB Care Plan  </a:t>
            </a:r>
            <a:endParaRPr lang="en-US" sz="3200" dirty="0"/>
          </a:p>
        </p:txBody>
      </p:sp>
      <p:sp>
        <p:nvSpPr>
          <p:cNvPr id="3" name="Content Placeholder 2"/>
          <p:cNvSpPr>
            <a:spLocks noGrp="1"/>
          </p:cNvSpPr>
          <p:nvPr>
            <p:ph idx="1"/>
          </p:nvPr>
        </p:nvSpPr>
        <p:spPr>
          <a:xfrm>
            <a:off x="457200" y="1295400"/>
            <a:ext cx="8229600" cy="5334000"/>
          </a:xfrm>
        </p:spPr>
        <p:txBody>
          <a:bodyPr>
            <a:normAutofit fontScale="92500" lnSpcReduction="10000"/>
          </a:bodyPr>
          <a:lstStyle/>
          <a:p>
            <a:pPr algn="ctr">
              <a:buNone/>
            </a:pPr>
            <a:endParaRPr lang="en-US" sz="900" i="1" dirty="0" smtClean="0"/>
          </a:p>
          <a:p>
            <a:r>
              <a:rPr lang="en-US" sz="3000" b="1" i="1" u="sng" dirty="0" smtClean="0"/>
              <a:t>Example:</a:t>
            </a:r>
            <a:r>
              <a:rPr lang="en-US" sz="3000" dirty="0" smtClean="0"/>
              <a:t> SDCB care plan needs to be truncated </a:t>
            </a:r>
          </a:p>
          <a:p>
            <a:pPr lvl="1"/>
            <a:r>
              <a:rPr lang="en-US" dirty="0" smtClean="0"/>
              <a:t>NFLOC  10/15/13-10/14/14</a:t>
            </a:r>
          </a:p>
          <a:p>
            <a:pPr lvl="1"/>
            <a:r>
              <a:rPr lang="en-US" dirty="0" smtClean="0"/>
              <a:t>SDCB care plan  12/6/13-12/5/14</a:t>
            </a:r>
          </a:p>
          <a:p>
            <a:r>
              <a:rPr lang="en-US" sz="3000" dirty="0" smtClean="0"/>
              <a:t>In August 2014, CC prepares to align NFLOC and SDCB care plan </a:t>
            </a:r>
          </a:p>
          <a:p>
            <a:pPr lvl="1"/>
            <a:r>
              <a:rPr lang="en-US" dirty="0" smtClean="0"/>
              <a:t>complete annual CNA/NFLOC to start 10/15/14 </a:t>
            </a:r>
          </a:p>
          <a:p>
            <a:pPr lvl="1"/>
            <a:r>
              <a:rPr lang="en-US" dirty="0" smtClean="0"/>
              <a:t>complete close-out budget to truncate current SDCB care plan to end on 10/14/14</a:t>
            </a:r>
          </a:p>
          <a:p>
            <a:pPr lvl="1"/>
            <a:r>
              <a:rPr lang="en-US" dirty="0" smtClean="0"/>
              <a:t>complete annual SDCB care plan to start 10/15/14</a:t>
            </a:r>
          </a:p>
          <a:p>
            <a:pPr marL="117475" lvl="1" indent="339725">
              <a:buFont typeface="Arial" panose="020B0604020202020204" pitchFamily="34" charset="0"/>
              <a:buChar char="•"/>
            </a:pPr>
            <a:r>
              <a:rPr lang="en-US" sz="3000" dirty="0" smtClean="0"/>
              <a:t>NFLOC and SDCB care plan is for 12 months: </a:t>
            </a:r>
          </a:p>
          <a:p>
            <a:pPr lvl="2"/>
            <a:r>
              <a:rPr lang="en-US" sz="3000" dirty="0" smtClean="0"/>
              <a:t>10/15/14-10/14/15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If the SDCB care plan wasn’t aligned when </a:t>
            </a:r>
            <a:r>
              <a:rPr lang="en-US" sz="3600" smtClean="0"/>
              <a:t>the NFLOC </a:t>
            </a:r>
            <a:r>
              <a:rPr lang="en-US" sz="3600" dirty="0" smtClean="0"/>
              <a:t>was completed</a:t>
            </a:r>
            <a:endParaRPr lang="en-US" sz="3600" dirty="0"/>
          </a:p>
        </p:txBody>
      </p:sp>
      <p:sp>
        <p:nvSpPr>
          <p:cNvPr id="3" name="Content Placeholder 2"/>
          <p:cNvSpPr>
            <a:spLocks noGrp="1"/>
          </p:cNvSpPr>
          <p:nvPr>
            <p:ph idx="1"/>
          </p:nvPr>
        </p:nvSpPr>
        <p:spPr>
          <a:xfrm>
            <a:off x="457200" y="1600200"/>
            <a:ext cx="8229600" cy="4800600"/>
          </a:xfrm>
        </p:spPr>
        <p:txBody>
          <a:bodyPr>
            <a:normAutofit lnSpcReduction="10000"/>
          </a:bodyPr>
          <a:lstStyle/>
          <a:p>
            <a:r>
              <a:rPr lang="en-US" dirty="0" smtClean="0"/>
              <a:t>Today’s date: 8/1/14</a:t>
            </a:r>
          </a:p>
          <a:p>
            <a:pPr lvl="1"/>
            <a:r>
              <a:rPr lang="en-US" dirty="0" smtClean="0"/>
              <a:t>Annual NFLOC : 7/15/14-7/14/15</a:t>
            </a:r>
          </a:p>
          <a:p>
            <a:pPr lvl="1"/>
            <a:r>
              <a:rPr lang="en-US" dirty="0" smtClean="0"/>
              <a:t>SDCB: care plan  10/6/13-10/5/14</a:t>
            </a:r>
          </a:p>
          <a:p>
            <a:r>
              <a:rPr lang="en-US" dirty="0" smtClean="0"/>
              <a:t>SDCB care plan </a:t>
            </a:r>
            <a:r>
              <a:rPr lang="en-US" i="1" u="sng" dirty="0" smtClean="0"/>
              <a:t>should’ve been</a:t>
            </a:r>
            <a:r>
              <a:rPr lang="en-US" dirty="0" smtClean="0"/>
              <a:t> truncated to end on </a:t>
            </a:r>
            <a:r>
              <a:rPr lang="en-US" dirty="0"/>
              <a:t>7</a:t>
            </a:r>
            <a:r>
              <a:rPr lang="en-US" dirty="0" smtClean="0"/>
              <a:t>/14/14 and the new SDCB care plan should’ve started on 7/15/14 to match the annual NFLOC</a:t>
            </a:r>
            <a:r>
              <a:rPr lang="en-US" sz="2600" dirty="0" smtClean="0"/>
              <a:t> </a:t>
            </a:r>
          </a:p>
          <a:p>
            <a:r>
              <a:rPr lang="en-US" dirty="0"/>
              <a:t>New </a:t>
            </a:r>
            <a:r>
              <a:rPr lang="en-US" dirty="0" smtClean="0"/>
              <a:t>NFLOC </a:t>
            </a:r>
            <a:r>
              <a:rPr lang="en-US" dirty="0"/>
              <a:t>determination is not necessary if the current </a:t>
            </a:r>
            <a:r>
              <a:rPr lang="en-US" dirty="0" smtClean="0"/>
              <a:t>NFLOC </a:t>
            </a:r>
            <a:r>
              <a:rPr lang="en-US" dirty="0"/>
              <a:t>occurred within the previous 90 days </a:t>
            </a:r>
          </a:p>
          <a:p>
            <a:pPr marL="0" indent="0">
              <a:buNone/>
            </a:pPr>
            <a:endParaRPr lang="en-US" sz="2600" dirty="0" smtClean="0"/>
          </a:p>
          <a:p>
            <a:endParaRPr lang="en-US" sz="2600"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the SDCB care plan wasn’t aligned when the </a:t>
            </a:r>
            <a:r>
              <a:rPr lang="en-US" dirty="0" smtClean="0"/>
              <a:t>NFLOC </a:t>
            </a:r>
            <a:r>
              <a:rPr lang="en-US" dirty="0"/>
              <a:t>was completed</a:t>
            </a:r>
          </a:p>
        </p:txBody>
      </p:sp>
      <p:sp>
        <p:nvSpPr>
          <p:cNvPr id="3" name="Content Placeholder 2"/>
          <p:cNvSpPr>
            <a:spLocks noGrp="1"/>
          </p:cNvSpPr>
          <p:nvPr>
            <p:ph idx="1"/>
          </p:nvPr>
        </p:nvSpPr>
        <p:spPr/>
        <p:txBody>
          <a:bodyPr>
            <a:normAutofit/>
          </a:bodyPr>
          <a:lstStyle/>
          <a:p>
            <a:r>
              <a:rPr lang="en-US" smtClean="0"/>
              <a:t>NFLOC </a:t>
            </a:r>
            <a:r>
              <a:rPr lang="en-US" dirty="0" smtClean="0"/>
              <a:t>end date must be changed to 10/5/14 to match the current SDCB care plan end date</a:t>
            </a:r>
          </a:p>
          <a:p>
            <a:r>
              <a:rPr lang="en-US" dirty="0" smtClean="0"/>
              <a:t>The </a:t>
            </a:r>
            <a:r>
              <a:rPr lang="en-US" smtClean="0"/>
              <a:t>new NFLOC </a:t>
            </a:r>
            <a:r>
              <a:rPr lang="en-US" dirty="0" smtClean="0"/>
              <a:t>date span must be entered as 10/6/14 – 10/5/15</a:t>
            </a:r>
          </a:p>
          <a:p>
            <a:r>
              <a:rPr lang="en-US" dirty="0" smtClean="0"/>
              <a:t>Member/EOR and SB develop annual SDCB care plan for 10/6/14 – 10/5/15</a:t>
            </a:r>
          </a:p>
          <a:p>
            <a:r>
              <a:rPr lang="en-US" smtClean="0"/>
              <a:t>NFLOC </a:t>
            </a:r>
            <a:r>
              <a:rPr lang="en-US" dirty="0"/>
              <a:t>and SDCB care plan </a:t>
            </a:r>
            <a:r>
              <a:rPr lang="en-US" dirty="0" smtClean="0"/>
              <a:t>are aligned </a:t>
            </a:r>
            <a:r>
              <a:rPr lang="en-US" dirty="0"/>
              <a:t>for 1 </a:t>
            </a:r>
            <a:r>
              <a:rPr lang="en-US" dirty="0" smtClean="0"/>
              <a:t>year: 10/6/14-10/5/15 </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65</a:t>
            </a:fld>
            <a:endParaRPr lang="en-US"/>
          </a:p>
        </p:txBody>
      </p:sp>
    </p:spTree>
    <p:extLst>
      <p:ext uri="{BB962C8B-B14F-4D97-AF65-F5344CB8AC3E}">
        <p14:creationId xmlns:p14="http://schemas.microsoft.com/office/powerpoint/2010/main" val="135413470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Working Plan </a:t>
            </a:r>
            <a:r>
              <a:rPr lang="en-US" dirty="0" smtClean="0"/>
              <a:t>shell dates</a:t>
            </a:r>
            <a:endParaRPr lang="en-US" dirty="0"/>
          </a:p>
        </p:txBody>
      </p:sp>
      <p:sp>
        <p:nvSpPr>
          <p:cNvPr id="3" name="Content Placeholder 2"/>
          <p:cNvSpPr>
            <a:spLocks noGrp="1"/>
          </p:cNvSpPr>
          <p:nvPr>
            <p:ph idx="1"/>
          </p:nvPr>
        </p:nvSpPr>
        <p:spPr/>
        <p:txBody>
          <a:bodyPr>
            <a:normAutofit/>
          </a:bodyPr>
          <a:lstStyle/>
          <a:p>
            <a:r>
              <a:rPr lang="en-US" dirty="0" smtClean="0"/>
              <a:t>The SB must create the </a:t>
            </a:r>
            <a:r>
              <a:rPr lang="en-US" i="1" dirty="0" smtClean="0"/>
              <a:t>Working Plan </a:t>
            </a:r>
            <a:r>
              <a:rPr lang="en-US" dirty="0" smtClean="0"/>
              <a:t>shell to allow the CC to enter the SDCB budget </a:t>
            </a:r>
          </a:p>
          <a:p>
            <a:r>
              <a:rPr lang="en-US" dirty="0"/>
              <a:t>Member and SB can then begin developing the Working Plan </a:t>
            </a:r>
            <a:r>
              <a:rPr lang="en-US" dirty="0" smtClean="0"/>
              <a:t>goals</a:t>
            </a:r>
          </a:p>
          <a:p>
            <a:r>
              <a:rPr lang="en-US" dirty="0" smtClean="0"/>
              <a:t>The </a:t>
            </a:r>
            <a:r>
              <a:rPr lang="en-US" i="1" dirty="0" smtClean="0"/>
              <a:t>Working Plan </a:t>
            </a:r>
            <a:r>
              <a:rPr lang="en-US" dirty="0" smtClean="0"/>
              <a:t>shell starts from the future, anticipated SDCB care plan start date and ends with the current NFLOC end date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944562"/>
          </a:xfrm>
        </p:spPr>
        <p:txBody>
          <a:bodyPr>
            <a:normAutofit fontScale="90000"/>
          </a:bodyPr>
          <a:lstStyle/>
          <a:p>
            <a:r>
              <a:rPr lang="en-US" dirty="0" smtClean="0"/>
              <a:t>FOCoS entry </a:t>
            </a:r>
            <a:r>
              <a:rPr lang="en-US" smtClean="0"/>
              <a:t>: NFLOC </a:t>
            </a:r>
            <a:r>
              <a:rPr lang="en-US" dirty="0" smtClean="0"/>
              <a:t>and SDCB Budget</a:t>
            </a:r>
            <a:endParaRPr lang="en-US" dirty="0"/>
          </a:p>
        </p:txBody>
      </p:sp>
      <p:sp>
        <p:nvSpPr>
          <p:cNvPr id="3" name="Content Placeholder 2"/>
          <p:cNvSpPr>
            <a:spLocks noGrp="1"/>
          </p:cNvSpPr>
          <p:nvPr>
            <p:ph idx="1"/>
          </p:nvPr>
        </p:nvSpPr>
        <p:spPr>
          <a:xfrm>
            <a:off x="457200" y="990600"/>
            <a:ext cx="8229600" cy="914400"/>
          </a:xfrm>
        </p:spPr>
        <p:txBody>
          <a:bodyPr>
            <a:normAutofit/>
          </a:bodyPr>
          <a:lstStyle/>
          <a:p>
            <a:pPr marL="0" indent="0">
              <a:buNone/>
            </a:pPr>
            <a:r>
              <a:rPr lang="en-US" sz="2600" dirty="0" smtClean="0"/>
              <a:t>The CC enters the NFLOC dates on the </a:t>
            </a:r>
            <a:r>
              <a:rPr lang="en-US" sz="2600" i="1" dirty="0" smtClean="0"/>
              <a:t>View User Page </a:t>
            </a:r>
            <a:r>
              <a:rPr lang="en-US" sz="2600" dirty="0" smtClean="0"/>
              <a:t>and enters the SDCB Budget in the </a:t>
            </a:r>
            <a:r>
              <a:rPr lang="en-US" sz="2600" i="1" dirty="0" smtClean="0"/>
              <a:t>General Plan Notes</a:t>
            </a:r>
            <a:r>
              <a:rPr lang="en-US" sz="2600" dirty="0" smtClean="0"/>
              <a:t>.       </a:t>
            </a:r>
            <a:endParaRPr lang="en-US" sz="2600" dirty="0"/>
          </a:p>
        </p:txBody>
      </p:sp>
      <p:pic>
        <p:nvPicPr>
          <p:cNvPr id="4" name="Picture 2"/>
          <p:cNvPicPr>
            <a:picLocks noChangeAspect="1" noChangeArrowheads="1"/>
          </p:cNvPicPr>
          <p:nvPr/>
        </p:nvPicPr>
        <p:blipFill>
          <a:blip r:embed="rId3" cstate="print"/>
          <a:srcRect/>
          <a:stretch>
            <a:fillRect/>
          </a:stretch>
        </p:blipFill>
        <p:spPr bwMode="auto">
          <a:xfrm>
            <a:off x="914400" y="2209800"/>
            <a:ext cx="7772400" cy="990600"/>
          </a:xfrm>
          <a:prstGeom prst="rect">
            <a:avLst/>
          </a:prstGeom>
          <a:noFill/>
          <a:ln w="9525">
            <a:noFill/>
            <a:miter lim="800000"/>
            <a:headEnd/>
            <a:tailEnd/>
          </a:ln>
        </p:spPr>
      </p:pic>
      <p:sp>
        <p:nvSpPr>
          <p:cNvPr id="8" name="TextBox 7"/>
          <p:cNvSpPr txBox="1"/>
          <p:nvPr/>
        </p:nvSpPr>
        <p:spPr>
          <a:xfrm>
            <a:off x="914400" y="3581400"/>
            <a:ext cx="2286000" cy="369332"/>
          </a:xfrm>
          <a:prstGeom prst="rect">
            <a:avLst/>
          </a:prstGeom>
          <a:noFill/>
        </p:spPr>
        <p:txBody>
          <a:bodyPr wrap="square" rtlCol="0">
            <a:spAutoFit/>
          </a:bodyPr>
          <a:lstStyle/>
          <a:p>
            <a:r>
              <a:rPr lang="en-US" dirty="0" smtClean="0"/>
              <a:t>General Plan Notes</a:t>
            </a:r>
            <a:endParaRPr lang="en-US" dirty="0"/>
          </a:p>
        </p:txBody>
      </p:sp>
      <p:sp>
        <p:nvSpPr>
          <p:cNvPr id="9" name="TextBox 8"/>
          <p:cNvSpPr txBox="1"/>
          <p:nvPr/>
        </p:nvSpPr>
        <p:spPr>
          <a:xfrm>
            <a:off x="914400" y="1828800"/>
            <a:ext cx="2667000" cy="369332"/>
          </a:xfrm>
          <a:prstGeom prst="rect">
            <a:avLst/>
          </a:prstGeom>
          <a:noFill/>
        </p:spPr>
        <p:txBody>
          <a:bodyPr wrap="square" rtlCol="0">
            <a:spAutoFit/>
          </a:bodyPr>
          <a:lstStyle/>
          <a:p>
            <a:r>
              <a:rPr lang="en-US" dirty="0" smtClean="0"/>
              <a:t>View User Page</a:t>
            </a:r>
            <a:endParaRPr lang="en-US" dirty="0"/>
          </a:p>
        </p:txBody>
      </p:sp>
      <p:sp>
        <p:nvSpPr>
          <p:cNvPr id="10" name="Slide Number Placeholder 9"/>
          <p:cNvSpPr>
            <a:spLocks noGrp="1"/>
          </p:cNvSpPr>
          <p:nvPr>
            <p:ph type="sldNum" sz="quarter" idx="12"/>
          </p:nvPr>
        </p:nvSpPr>
        <p:spPr/>
        <p:txBody>
          <a:bodyPr/>
          <a:lstStyle/>
          <a:p>
            <a:fld id="{3512AB52-58A9-46C1-ADCE-CEEE432D699E}" type="slidenum">
              <a:rPr lang="en-US" smtClean="0"/>
              <a:pPr/>
              <a:t>67</a:t>
            </a:fld>
            <a:endParaRPr lang="en-US" dirty="0"/>
          </a:p>
        </p:txBody>
      </p:sp>
      <p:sp>
        <p:nvSpPr>
          <p:cNvPr id="11" name="TextBox 10"/>
          <p:cNvSpPr txBox="1"/>
          <p:nvPr/>
        </p:nvSpPr>
        <p:spPr>
          <a:xfrm>
            <a:off x="381000" y="1828800"/>
            <a:ext cx="524618" cy="400110"/>
          </a:xfrm>
          <a:prstGeom prst="rect">
            <a:avLst/>
          </a:prstGeom>
          <a:noFill/>
        </p:spPr>
        <p:txBody>
          <a:bodyPr wrap="square" rtlCol="0">
            <a:spAutoFit/>
          </a:bodyPr>
          <a:lstStyle/>
          <a:p>
            <a:r>
              <a:rPr lang="en-US" sz="2000" dirty="0" smtClean="0"/>
              <a:t>1)</a:t>
            </a:r>
            <a:endParaRPr lang="en-US" sz="20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657600"/>
            <a:ext cx="82296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8700" y="5486400"/>
            <a:ext cx="75438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33845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Changing the </a:t>
            </a:r>
            <a:r>
              <a:rPr lang="en-US" i="1" dirty="0" smtClean="0"/>
              <a:t>Working Plan </a:t>
            </a:r>
            <a:r>
              <a:rPr lang="en-US" dirty="0" smtClean="0"/>
              <a:t>shell dates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If the original anticipated </a:t>
            </a:r>
            <a:r>
              <a:rPr lang="en-US" i="1" dirty="0" smtClean="0"/>
              <a:t>Working Plan </a:t>
            </a:r>
            <a:r>
              <a:rPr lang="en-US" dirty="0" smtClean="0"/>
              <a:t>shell start date is not going to work:</a:t>
            </a:r>
          </a:p>
          <a:p>
            <a:pPr lvl="1"/>
            <a:r>
              <a:rPr lang="en-US" sz="3000" dirty="0" smtClean="0"/>
              <a:t>The CC must change the Start date in FOCoS a later start date.</a:t>
            </a:r>
          </a:p>
          <a:p>
            <a:pPr lvl="1"/>
            <a:r>
              <a:rPr lang="en-US" sz="3000" dirty="0" smtClean="0"/>
              <a:t>The CC must re-determine and assign a new pro-rated budget amount in FOCoS to match the new pro-rated SDCB care plan dates.</a:t>
            </a:r>
          </a:p>
          <a:p>
            <a:pPr lvl="1"/>
            <a:r>
              <a:rPr lang="en-US" sz="3000" dirty="0" smtClean="0"/>
              <a:t>The CC must change the SDCB SOC to a </a:t>
            </a:r>
            <a:r>
              <a:rPr lang="en-US" sz="3000" u="sng" dirty="0" smtClean="0"/>
              <a:t>future</a:t>
            </a:r>
            <a:r>
              <a:rPr lang="en-US" sz="3000" dirty="0" smtClean="0"/>
              <a:t> date to ensure the ABCB SOC, or </a:t>
            </a:r>
            <a:r>
              <a:rPr lang="en-US" sz="3000" dirty="0" err="1" smtClean="0"/>
              <a:t>Mi</a:t>
            </a:r>
            <a:r>
              <a:rPr lang="en-US" sz="3000" dirty="0" smtClean="0"/>
              <a:t> Via SOC, remains in effect until SDCB is ready to begin.  </a:t>
            </a:r>
            <a:endParaRPr lang="en-US" sz="3000"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the SDCB Budget </a:t>
            </a:r>
            <a:endParaRPr lang="en-US" dirty="0"/>
          </a:p>
        </p:txBody>
      </p:sp>
      <p:sp>
        <p:nvSpPr>
          <p:cNvPr id="3" name="Content Placeholder 2"/>
          <p:cNvSpPr>
            <a:spLocks noGrp="1"/>
          </p:cNvSpPr>
          <p:nvPr>
            <p:ph idx="1"/>
          </p:nvPr>
        </p:nvSpPr>
        <p:spPr>
          <a:xfrm>
            <a:off x="457200" y="1524000"/>
            <a:ext cx="8229600" cy="5181600"/>
          </a:xfrm>
        </p:spPr>
        <p:txBody>
          <a:bodyPr>
            <a:normAutofit/>
          </a:bodyPr>
          <a:lstStyle/>
          <a:p>
            <a:pPr marL="342900" lvl="2" indent="-342900"/>
            <a:r>
              <a:rPr lang="en-US" sz="3200" dirty="0" smtClean="0"/>
              <a:t>Transferring from ABCB to SDCB  </a:t>
            </a:r>
          </a:p>
          <a:p>
            <a:pPr marL="800100" lvl="3" indent="-342900"/>
            <a:r>
              <a:rPr lang="en-US" sz="2800" dirty="0" smtClean="0"/>
              <a:t>SDCB Statement signed 6/15/14</a:t>
            </a:r>
          </a:p>
          <a:p>
            <a:pPr marL="800100" lvl="3" indent="-342900"/>
            <a:r>
              <a:rPr lang="en-US" sz="2800" dirty="0" smtClean="0"/>
              <a:t>Anticipated SDCB start date is 8/1/14</a:t>
            </a:r>
          </a:p>
          <a:p>
            <a:pPr marL="342900" lvl="2" indent="-342900"/>
            <a:r>
              <a:rPr lang="en-US" sz="3200" dirty="0" smtClean="0"/>
              <a:t>CC determines and pro-rates the SDCB budget for months remaining on NFLOC date span</a:t>
            </a:r>
          </a:p>
          <a:p>
            <a:pPr marL="342900" lvl="2" indent="-342900"/>
            <a:r>
              <a:rPr lang="en-US" sz="3200" dirty="0" smtClean="0"/>
              <a:t>The first year the member transfers from ABCB to SDCB, the SDC B member will not have a full 12-month SDCB care plan.  </a:t>
            </a:r>
          </a:p>
        </p:txBody>
      </p:sp>
      <p:sp>
        <p:nvSpPr>
          <p:cNvPr id="4" name="Slide Number Placeholder 3"/>
          <p:cNvSpPr>
            <a:spLocks noGrp="1"/>
          </p:cNvSpPr>
          <p:nvPr>
            <p:ph type="sldNum" sz="quarter" idx="12"/>
          </p:nvPr>
        </p:nvSpPr>
        <p:spPr/>
        <p:txBody>
          <a:bodyPr/>
          <a:lstStyle/>
          <a:p>
            <a:fld id="{3512AB52-58A9-46C1-ADCE-CEEE432D699E}" type="slidenum">
              <a:rPr lang="en-US" smtClean="0"/>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the SDCB Budget	</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70</a:t>
            </a:fld>
            <a:endParaRPr lang="en-US"/>
          </a:p>
        </p:txBody>
      </p:sp>
      <p:sp>
        <p:nvSpPr>
          <p:cNvPr id="8" name="Content Placeholder 7"/>
          <p:cNvSpPr>
            <a:spLocks noGrp="1"/>
          </p:cNvSpPr>
          <p:nvPr>
            <p:ph idx="1"/>
          </p:nvPr>
        </p:nvSpPr>
        <p:spPr/>
        <p:txBody>
          <a:bodyPr>
            <a:normAutofit/>
          </a:bodyPr>
          <a:lstStyle/>
          <a:p>
            <a:r>
              <a:rPr lang="en-US" dirty="0" smtClean="0"/>
              <a:t>The SDCB budget is calculated on the current services a member is receiving in ABCB and the needs identified in the CNA/NFLOC  </a:t>
            </a:r>
          </a:p>
          <a:p>
            <a:r>
              <a:rPr lang="en-US" dirty="0" smtClean="0"/>
              <a:t>SDCB members receive similar Community Benefits as in ABCB, however the SDCB budget can be used the way the member sees fit, as long as the member’s needs are met, as identified in the annual CNA/NFLOC.</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smtClean="0"/>
              <a:t>How to Pro-Rate a SDCB Budget </a:t>
            </a:r>
            <a:endParaRPr lang="en-US" sz="3800" dirty="0"/>
          </a:p>
        </p:txBody>
      </p:sp>
      <p:sp>
        <p:nvSpPr>
          <p:cNvPr id="3" name="Content Placeholder 2"/>
          <p:cNvSpPr>
            <a:spLocks noGrp="1"/>
          </p:cNvSpPr>
          <p:nvPr>
            <p:ph idx="1"/>
          </p:nvPr>
        </p:nvSpPr>
        <p:spPr>
          <a:xfrm>
            <a:off x="304800" y="1371600"/>
            <a:ext cx="8610600" cy="4754563"/>
          </a:xfrm>
        </p:spPr>
        <p:txBody>
          <a:bodyPr>
            <a:normAutofit/>
          </a:bodyPr>
          <a:lstStyle/>
          <a:p>
            <a:pPr marL="342900" lvl="3" indent="-119063">
              <a:buNone/>
            </a:pPr>
            <a:r>
              <a:rPr lang="en-US" sz="2400" b="1" i="1" dirty="0" smtClean="0"/>
              <a:t>Example</a:t>
            </a:r>
            <a:r>
              <a:rPr lang="en-US" sz="2400" b="1" dirty="0" smtClean="0"/>
              <a:t>:</a:t>
            </a:r>
            <a:r>
              <a:rPr lang="en-US" sz="2400" dirty="0" smtClean="0"/>
              <a:t> current ABCB services  2/1/14-</a:t>
            </a:r>
            <a:r>
              <a:rPr lang="en-US" sz="2400" dirty="0" smtClean="0">
                <a:solidFill>
                  <a:srgbClr val="00B050"/>
                </a:solidFill>
              </a:rPr>
              <a:t>1/31/15 (12 months)</a:t>
            </a:r>
          </a:p>
          <a:p>
            <a:pPr marL="469900" lvl="2"/>
            <a:r>
              <a:rPr lang="en-US" dirty="0" smtClean="0"/>
              <a:t>CC reviews current CNA/NFLOC and ABCB services.  </a:t>
            </a:r>
          </a:p>
          <a:p>
            <a:pPr marL="469900" lvl="2"/>
            <a:r>
              <a:rPr lang="en-US" dirty="0" smtClean="0"/>
              <a:t>CC determines how much each ABCB service costs</a:t>
            </a:r>
          </a:p>
          <a:p>
            <a:pPr marL="469900" lvl="2"/>
            <a:r>
              <a:rPr lang="en-US" dirty="0" smtClean="0"/>
              <a:t>CC calculates total annual cost for each ABCB service</a:t>
            </a:r>
          </a:p>
          <a:p>
            <a:pPr marL="927100" lvl="3"/>
            <a:r>
              <a:rPr lang="en-US" dirty="0" smtClean="0"/>
              <a:t>Medicaid provider reimbursement rate x number of hours x 12 months</a:t>
            </a:r>
          </a:p>
          <a:p>
            <a:pPr marL="469900" lvl="2"/>
            <a:r>
              <a:rPr lang="en-US" dirty="0" smtClean="0"/>
              <a:t>Total cost of all ABCB services becomes the SDCB annual budget before pro-rating.</a:t>
            </a:r>
          </a:p>
          <a:p>
            <a:pPr marL="469900" lvl="2"/>
            <a:r>
              <a:rPr lang="en-US" dirty="0" smtClean="0"/>
              <a:t>CC pro-rates the SDCB budget for number of months left </a:t>
            </a:r>
            <a:r>
              <a:rPr lang="en-US" dirty="0"/>
              <a:t>i</a:t>
            </a:r>
            <a:r>
              <a:rPr lang="en-US" dirty="0" smtClean="0"/>
              <a:t>n ABCB</a:t>
            </a:r>
          </a:p>
          <a:p>
            <a:pPr marL="469900" lvl="2"/>
            <a:r>
              <a:rPr lang="en-US" dirty="0" smtClean="0"/>
              <a:t>CC enters the SDCB pro-rated budget amount in FOCoS </a:t>
            </a:r>
          </a:p>
          <a:p>
            <a:pPr marL="469900" lvl="2"/>
            <a:r>
              <a:rPr lang="en-US" dirty="0" smtClean="0"/>
              <a:t>SDCB Care Plan: 8/1/14-</a:t>
            </a:r>
            <a:r>
              <a:rPr lang="en-US" dirty="0" smtClean="0">
                <a:solidFill>
                  <a:srgbClr val="00B050"/>
                </a:solidFill>
              </a:rPr>
              <a:t>1/31/15</a:t>
            </a:r>
            <a:r>
              <a:rPr lang="en-US" dirty="0" smtClean="0"/>
              <a:t> </a:t>
            </a:r>
            <a:r>
              <a:rPr lang="en-US" dirty="0" smtClean="0">
                <a:solidFill>
                  <a:srgbClr val="00B050"/>
                </a:solidFill>
              </a:rPr>
              <a:t>(6 months)</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smtClean="0"/>
              <a:t>Building a SDCB Budget (version 1)</a:t>
            </a:r>
            <a:endParaRPr lang="en-US" dirty="0"/>
          </a:p>
        </p:txBody>
      </p:sp>
      <p:sp>
        <p:nvSpPr>
          <p:cNvPr id="3" name="Content Placeholder 2"/>
          <p:cNvSpPr>
            <a:spLocks noGrp="1"/>
          </p:cNvSpPr>
          <p:nvPr>
            <p:ph idx="1"/>
          </p:nvPr>
        </p:nvSpPr>
        <p:spPr>
          <a:xfrm>
            <a:off x="457200" y="990600"/>
            <a:ext cx="8229600" cy="5334000"/>
          </a:xfrm>
        </p:spPr>
        <p:txBody>
          <a:bodyPr>
            <a:noAutofit/>
          </a:bodyPr>
          <a:lstStyle/>
          <a:p>
            <a:pPr marL="228600" lvl="2"/>
            <a:r>
              <a:rPr lang="en-US" sz="1400" dirty="0" smtClean="0"/>
              <a:t>Current ABCB services for 12 months</a:t>
            </a:r>
          </a:p>
          <a:p>
            <a:pPr marL="469900" lvl="2">
              <a:buNone/>
            </a:pPr>
            <a:r>
              <a:rPr lang="en-US" sz="1400" dirty="0" smtClean="0"/>
              <a:t>Personal Care Services ($10.00hr for 20hr/week)               		  $10,400 </a:t>
            </a:r>
          </a:p>
          <a:p>
            <a:pPr marL="469900" lvl="2">
              <a:buNone/>
            </a:pPr>
            <a:r>
              <a:rPr lang="en-US" sz="1400" dirty="0" smtClean="0"/>
              <a:t>Physical Therapy Sessions ($760/month) 	    		      9,120</a:t>
            </a:r>
          </a:p>
          <a:p>
            <a:pPr marL="469900" lvl="2">
              <a:buNone/>
            </a:pPr>
            <a:r>
              <a:rPr lang="en-US" sz="1400" dirty="0" smtClean="0"/>
              <a:t>Emergency Response ($40/month)				</a:t>
            </a:r>
            <a:r>
              <a:rPr lang="en-US" sz="1400" u="sng" dirty="0" smtClean="0"/>
              <a:t>         480 </a:t>
            </a:r>
            <a:endParaRPr lang="en-US" sz="1400" i="1" u="sng" dirty="0" smtClean="0">
              <a:solidFill>
                <a:schemeClr val="accent6">
                  <a:lumMod val="75000"/>
                </a:schemeClr>
              </a:solidFill>
            </a:endParaRPr>
          </a:p>
          <a:p>
            <a:pPr marL="469900" lvl="2">
              <a:buNone/>
            </a:pPr>
            <a:r>
              <a:rPr lang="en-US" sz="1400" dirty="0" smtClean="0"/>
              <a:t>							 </a:t>
            </a:r>
            <a:r>
              <a:rPr lang="en-US" sz="1400" b="1" dirty="0" smtClean="0"/>
              <a:t>$20,000</a:t>
            </a:r>
          </a:p>
          <a:p>
            <a:pPr marL="223838" lvl="2" indent="-223838"/>
            <a:r>
              <a:rPr lang="en-US" sz="1400" dirty="0" smtClean="0"/>
              <a:t>CC pro-rates SDCB budget for # of months left on CCP</a:t>
            </a:r>
          </a:p>
          <a:p>
            <a:pPr marL="469900" lvl="2">
              <a:buNone/>
            </a:pPr>
            <a:r>
              <a:rPr lang="en-US" sz="1400" dirty="0" smtClean="0"/>
              <a:t>$20,000 / 12 months = $</a:t>
            </a:r>
            <a:r>
              <a:rPr lang="en-US" sz="1400" dirty="0" smtClean="0">
                <a:solidFill>
                  <a:srgbClr val="FF0000"/>
                </a:solidFill>
              </a:rPr>
              <a:t>1666</a:t>
            </a:r>
            <a:r>
              <a:rPr lang="en-US" sz="1400" dirty="0" smtClean="0"/>
              <a:t>/mo</a:t>
            </a:r>
          </a:p>
          <a:p>
            <a:pPr marL="469900" lvl="2">
              <a:buNone/>
            </a:pPr>
            <a:r>
              <a:rPr lang="en-US" sz="1400" dirty="0" smtClean="0"/>
              <a:t>$1666  x  6 months  = $</a:t>
            </a:r>
            <a:r>
              <a:rPr lang="en-US" sz="1400" dirty="0" smtClean="0">
                <a:solidFill>
                  <a:srgbClr val="FF0000"/>
                </a:solidFill>
              </a:rPr>
              <a:t>9996</a:t>
            </a:r>
          </a:p>
          <a:p>
            <a:pPr marL="469900" lvl="2">
              <a:buNone/>
            </a:pPr>
            <a:endParaRPr lang="en-US" sz="1400" b="1" dirty="0" smtClean="0"/>
          </a:p>
          <a:p>
            <a:pPr marL="223838" indent="-223838"/>
            <a:r>
              <a:rPr lang="en-US" sz="1400" dirty="0" smtClean="0"/>
              <a:t>SDCB Budget can be divided up any way member chooses as long as the needs that are identified in the CNA/NFLOC are adequately addressed </a:t>
            </a:r>
          </a:p>
          <a:p>
            <a:pPr marL="223838" indent="-223838"/>
            <a:r>
              <a:rPr lang="en-US" sz="1400" b="1" dirty="0" smtClean="0"/>
              <a:t>SDCB Prorated Budget = $</a:t>
            </a:r>
            <a:r>
              <a:rPr lang="en-US" sz="1400" b="1" dirty="0" smtClean="0">
                <a:solidFill>
                  <a:srgbClr val="FF0000"/>
                </a:solidFill>
              </a:rPr>
              <a:t>9996</a:t>
            </a:r>
            <a:r>
              <a:rPr lang="en-US" sz="1000" dirty="0" smtClean="0"/>
              <a:t>	</a:t>
            </a:r>
          </a:p>
          <a:p>
            <a:pPr lvl="1" indent="-519113">
              <a:buNone/>
              <a:tabLst>
                <a:tab pos="738188" algn="l"/>
              </a:tabLst>
            </a:pPr>
            <a:r>
              <a:rPr lang="en-US" sz="1400" b="1" dirty="0" smtClean="0"/>
              <a:t>Homemaker Services </a:t>
            </a:r>
            <a:r>
              <a:rPr lang="en-US" sz="1400" dirty="0" smtClean="0"/>
              <a:t>($11.00hr for 20hr/week) </a:t>
            </a:r>
            <a:r>
              <a:rPr lang="en-US" sz="1400" dirty="0"/>
              <a:t>		</a:t>
            </a:r>
            <a:r>
              <a:rPr lang="en-US" sz="1400" dirty="0" smtClean="0"/>
              <a:t>  $</a:t>
            </a:r>
            <a:r>
              <a:rPr lang="en-US" sz="1400" dirty="0"/>
              <a:t>5,720</a:t>
            </a:r>
            <a:endParaRPr lang="en-US" sz="1400" dirty="0" smtClean="0"/>
          </a:p>
          <a:p>
            <a:pPr lvl="1" indent="-519113">
              <a:buNone/>
              <a:tabLst>
                <a:tab pos="738188" algn="l"/>
              </a:tabLst>
            </a:pPr>
            <a:r>
              <a:rPr lang="en-US" sz="1400" dirty="0" smtClean="0"/>
              <a:t>	$11.00 includes rate + workman's comp /employer tax burden  		</a:t>
            </a:r>
          </a:p>
          <a:p>
            <a:pPr lvl="1" indent="-519113">
              <a:buNone/>
            </a:pPr>
            <a:r>
              <a:rPr lang="en-US" sz="1400" b="1" dirty="0" smtClean="0"/>
              <a:t>Skilled Maintenance Therapy Sessions </a:t>
            </a:r>
            <a:r>
              <a:rPr lang="en-US" sz="1400" dirty="0" smtClean="0"/>
              <a:t>($500/month)		     3,000</a:t>
            </a:r>
          </a:p>
          <a:p>
            <a:pPr lvl="1" indent="-519113">
              <a:buNone/>
            </a:pPr>
            <a:r>
              <a:rPr lang="en-US" sz="1400" b="1" dirty="0" smtClean="0"/>
              <a:t>Emergency Response </a:t>
            </a:r>
            <a:r>
              <a:rPr lang="en-US" sz="1400" dirty="0" smtClean="0"/>
              <a:t>($40/month)				        240</a:t>
            </a:r>
            <a:endParaRPr lang="en-US" sz="1400" i="1" dirty="0" smtClean="0">
              <a:solidFill>
                <a:schemeClr val="accent6">
                  <a:lumMod val="75000"/>
                </a:schemeClr>
              </a:solidFill>
            </a:endParaRPr>
          </a:p>
          <a:p>
            <a:pPr lvl="1" indent="-519113">
              <a:buNone/>
            </a:pPr>
            <a:r>
              <a:rPr lang="en-US" sz="1400" b="1" dirty="0" smtClean="0"/>
              <a:t>Transportation (bus pass $35/month)			</a:t>
            </a:r>
            <a:r>
              <a:rPr lang="en-US" sz="1400" dirty="0" smtClean="0"/>
              <a:t>        210</a:t>
            </a:r>
            <a:r>
              <a:rPr lang="en-US" sz="1400" b="1" dirty="0" smtClean="0"/>
              <a:t>		</a:t>
            </a:r>
          </a:p>
          <a:p>
            <a:pPr lvl="1" indent="-519113">
              <a:buNone/>
            </a:pPr>
            <a:r>
              <a:rPr lang="en-US" sz="1400" b="1" dirty="0" smtClean="0"/>
              <a:t>Related Goods </a:t>
            </a:r>
            <a:r>
              <a:rPr lang="en-US" sz="1400" dirty="0" smtClean="0"/>
              <a:t>(exercise machine)				        150</a:t>
            </a:r>
          </a:p>
          <a:p>
            <a:pPr lvl="1" indent="-519113">
              <a:buNone/>
            </a:pPr>
            <a:r>
              <a:rPr lang="en-US" sz="1400" b="1" dirty="0" smtClean="0"/>
              <a:t>Related Good</a:t>
            </a:r>
            <a:r>
              <a:rPr lang="en-US" sz="1400" dirty="0" smtClean="0"/>
              <a:t>s (adult diapers/bed-liners)		   	</a:t>
            </a:r>
            <a:r>
              <a:rPr lang="en-US" sz="1400" u="sng" dirty="0" smtClean="0"/>
              <a:t>        140</a:t>
            </a:r>
          </a:p>
          <a:p>
            <a:pPr lvl="1">
              <a:buNone/>
            </a:pPr>
            <a:r>
              <a:rPr lang="en-US" sz="1400" b="1" dirty="0" smtClean="0"/>
              <a:t> 							  $9,460	  </a:t>
            </a:r>
          </a:p>
          <a:p>
            <a:pPr lvl="1">
              <a:buNone/>
            </a:pPr>
            <a:endParaRPr lang="en-US" sz="1400" b="1" dirty="0" smtClean="0"/>
          </a:p>
          <a:p>
            <a:pPr lvl="1">
              <a:buNone/>
            </a:pPr>
            <a:endParaRPr lang="en-US" sz="1400" b="1"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72</a:t>
            </a:fld>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800" dirty="0" smtClean="0"/>
              <a:t>Building a SDCB Budget (version 2)</a:t>
            </a:r>
            <a:endParaRPr lang="en-US" sz="3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9113225"/>
              </p:ext>
            </p:extLst>
          </p:nvPr>
        </p:nvGraphicFramePr>
        <p:xfrm>
          <a:off x="228600" y="1143000"/>
          <a:ext cx="8534400" cy="5105400"/>
        </p:xfrm>
        <a:graphic>
          <a:graphicData uri="http://schemas.openxmlformats.org/drawingml/2006/table">
            <a:tbl>
              <a:tblPr firstRow="1" bandRow="1">
                <a:tableStyleId>{5C22544A-7EE6-4342-B048-85BDC9FD1C3A}</a:tableStyleId>
              </a:tblPr>
              <a:tblGrid>
                <a:gridCol w="4267200"/>
                <a:gridCol w="4267200"/>
              </a:tblGrid>
              <a:tr h="670084">
                <a:tc>
                  <a:txBody>
                    <a:bodyPr/>
                    <a:lstStyle/>
                    <a:p>
                      <a:pPr marL="63500" lvl="2" indent="-58738"/>
                      <a:r>
                        <a:rPr lang="en-US" sz="1800" dirty="0" smtClean="0"/>
                        <a:t> Current ABCB services for 12 months       2/1/14 – 1/31/15                           $20,000 </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 SDCB care plan = 6 months</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 8/1/14 – 1/31/15                               $9996 </a:t>
                      </a:r>
                      <a:endParaRPr lang="en-US" sz="1800" dirty="0"/>
                    </a:p>
                  </a:txBody>
                  <a:tcPr/>
                </a:tc>
              </a:tr>
              <a:tr h="542449">
                <a:tc>
                  <a:txBody>
                    <a:bodyPr/>
                    <a:lstStyle/>
                    <a:p>
                      <a:r>
                        <a:rPr lang="en-US" sz="1400" dirty="0" smtClean="0"/>
                        <a:t>Personal Care Services  ($10/hr x 20hr./wk.)  $10,400        </a:t>
                      </a:r>
                      <a:endParaRPr lang="en-US" sz="1400" dirty="0"/>
                    </a:p>
                  </a:txBody>
                  <a:tcPr/>
                </a:tc>
                <a:tc>
                  <a:txBody>
                    <a:bodyPr/>
                    <a:lstStyle/>
                    <a:p>
                      <a:pPr lvl="1" indent="-519113">
                        <a:buNone/>
                        <a:tabLst>
                          <a:tab pos="738188" algn="l"/>
                        </a:tabLst>
                      </a:pPr>
                      <a:r>
                        <a:rPr lang="en-US" sz="1400" dirty="0" smtClean="0"/>
                        <a:t>Homemaker Services ($11/hr x 20hr/wk)     </a:t>
                      </a:r>
                      <a:r>
                        <a:rPr lang="en-US" sz="1400" baseline="0" dirty="0" smtClean="0"/>
                        <a:t>    </a:t>
                      </a:r>
                      <a:r>
                        <a:rPr lang="en-US" sz="1400" dirty="0" smtClean="0"/>
                        <a:t>$5,720</a:t>
                      </a:r>
                    </a:p>
                    <a:p>
                      <a:pPr lvl="1" indent="-519113">
                        <a:buNone/>
                        <a:tabLst>
                          <a:tab pos="738188" algn="l"/>
                        </a:tabLst>
                      </a:pPr>
                      <a:r>
                        <a:rPr lang="en-US" sz="1400" dirty="0" smtClean="0"/>
                        <a:t>*</a:t>
                      </a:r>
                      <a:r>
                        <a:rPr lang="en-US" sz="1400" baseline="0" dirty="0" smtClean="0"/>
                        <a:t> </a:t>
                      </a:r>
                      <a:r>
                        <a:rPr lang="en-US" sz="1400" dirty="0" smtClean="0"/>
                        <a:t>$11.00  incl. $10/hr + WC + ETB)</a:t>
                      </a:r>
                      <a:endParaRPr lang="en-US" dirty="0"/>
                    </a:p>
                  </a:txBody>
                  <a:tcPr/>
                </a:tc>
              </a:tr>
              <a:tr h="388223">
                <a:tc>
                  <a:txBody>
                    <a:bodyPr/>
                    <a:lstStyle/>
                    <a:p>
                      <a:r>
                        <a:rPr lang="en-US" sz="1400" dirty="0" smtClean="0"/>
                        <a:t>Physical Therapy Sessions ($760/month)             9,120</a:t>
                      </a:r>
                      <a:endParaRPr lang="en-US" sz="14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Physical Therapy Sessions ($500/month)            3,000</a:t>
                      </a:r>
                      <a:endParaRPr lang="en-US" dirty="0"/>
                    </a:p>
                  </a:txBody>
                  <a:tcPr/>
                </a:tc>
              </a:tr>
              <a:tr h="388223">
                <a:tc>
                  <a:txBody>
                    <a:bodyPr/>
                    <a:lstStyle/>
                    <a:p>
                      <a:r>
                        <a:rPr lang="en-US" sz="1400" dirty="0" smtClean="0"/>
                        <a:t>Emergency Response ($40/month)                       </a:t>
                      </a:r>
                      <a:r>
                        <a:rPr lang="en-US" sz="1400" u="sng" dirty="0" smtClean="0"/>
                        <a:t>   480</a:t>
                      </a:r>
                      <a:endParaRPr lang="en-US" sz="1400" u="sng"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Emergency Response ($40/month)                         240</a:t>
                      </a:r>
                      <a:endParaRPr lang="en-US" dirty="0"/>
                    </a:p>
                  </a:txBody>
                  <a:tcPr/>
                </a:tc>
              </a:tr>
              <a:tr h="3882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                                                            $20,000</a:t>
                      </a:r>
                      <a:endParaRPr lang="en-US"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Transportation (bus pass $35/month)                    210   </a:t>
                      </a:r>
                      <a:endParaRPr lang="en-US" sz="1400" dirty="0"/>
                    </a:p>
                  </a:txBody>
                  <a:tcPr/>
                </a:tc>
              </a:tr>
              <a:tr h="388223">
                <a:tc>
                  <a:txBody>
                    <a:bodyPr/>
                    <a:lstStyle/>
                    <a:p>
                      <a:r>
                        <a:rPr lang="en-US" b="1" dirty="0" smtClean="0"/>
                        <a:t>                                                           </a:t>
                      </a:r>
                      <a:endParaRPr lang="en-US"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Related Goods (exercise machine)	                   150</a:t>
                      </a:r>
                      <a:endParaRPr lang="en-US" dirty="0"/>
                    </a:p>
                  </a:txBody>
                  <a:tcPr/>
                </a:tc>
              </a:tr>
              <a:tr h="388223">
                <a:tc>
                  <a:txBody>
                    <a:bodyPr/>
                    <a:lstStyle/>
                    <a:p>
                      <a:endParaRPr lang="en-US"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Related Goods (adult diapers/bed-liners</a:t>
                      </a:r>
                      <a:r>
                        <a:rPr lang="en-US" sz="1400" u="none" dirty="0" smtClean="0"/>
                        <a:t>)          </a:t>
                      </a:r>
                      <a:r>
                        <a:rPr lang="en-US" sz="1400" u="sng" dirty="0" smtClean="0"/>
                        <a:t>    140</a:t>
                      </a:r>
                      <a:endParaRPr lang="en-US" u="sng" dirty="0"/>
                    </a:p>
                  </a:txBody>
                  <a:tcPr/>
                </a:tc>
              </a:tr>
              <a:tr h="388223">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sz="1400" b="1" dirty="0" smtClean="0"/>
                        <a:t>                                                                                  $9,460</a:t>
                      </a:r>
                      <a:endParaRPr lang="en-US" sz="1400" b="1" dirty="0"/>
                    </a:p>
                  </a:txBody>
                  <a:tcPr/>
                </a:tc>
              </a:tr>
              <a:tr h="606266">
                <a:tc>
                  <a:txBody>
                    <a:bodyPr/>
                    <a:lstStyle/>
                    <a:p>
                      <a:pPr marL="4763" marR="0" lvl="2" indent="0" algn="l" defTabSz="914400" rtl="0" eaLnBrk="1" fontAlgn="auto" latinLnBrk="0" hangingPunct="1">
                        <a:lnSpc>
                          <a:spcPct val="100000"/>
                        </a:lnSpc>
                        <a:spcBef>
                          <a:spcPts val="0"/>
                        </a:spcBef>
                        <a:spcAft>
                          <a:spcPts val="0"/>
                        </a:spcAft>
                        <a:buClrTx/>
                        <a:buSzTx/>
                        <a:buFontTx/>
                        <a:buNone/>
                        <a:tabLst/>
                        <a:defRPr/>
                      </a:pPr>
                      <a:r>
                        <a:rPr lang="en-US" sz="1600" dirty="0" smtClean="0"/>
                        <a:t>CC pro-rates ABCB cost for # of months left on CCP (6 months)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$536 for revisions </a:t>
                      </a:r>
                      <a:r>
                        <a:rPr lang="en-US" sz="1400" baseline="0" dirty="0" smtClean="0"/>
                        <a:t>in current SDCB care plan year</a:t>
                      </a:r>
                      <a:r>
                        <a:rPr lang="en-US" sz="1400" dirty="0" smtClean="0"/>
                        <a:t> $9996 – $9460 = $536</a:t>
                      </a:r>
                      <a:endParaRPr lang="en-US" sz="1400" dirty="0"/>
                    </a:p>
                  </a:txBody>
                  <a:tcPr/>
                </a:tc>
              </a:tr>
              <a:tr h="957263">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$20,000 /12 = $1666/</a:t>
                      </a:r>
                      <a:r>
                        <a:rPr lang="en-US" dirty="0" err="1" smtClean="0"/>
                        <a:t>mo</a:t>
                      </a:r>
                      <a:endParaRPr lang="en-US"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$1666/</a:t>
                      </a:r>
                      <a:r>
                        <a:rPr lang="en-US" dirty="0" err="1" smtClean="0"/>
                        <a:t>mo</a:t>
                      </a:r>
                      <a:r>
                        <a:rPr lang="en-US" dirty="0" smtClean="0"/>
                        <a:t> x 6 = $9996                             SDCB Budget-prorated for 6 mo.     </a:t>
                      </a:r>
                      <a:r>
                        <a:rPr lang="en-US" b="1" dirty="0" smtClean="0"/>
                        <a:t>$9,996 </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SDCB Budget can be divided up any way member chooses as long as the needs that are identified in the CNA/NFLOC are adequately addressed. </a:t>
                      </a:r>
                      <a:endParaRPr lang="en-US" sz="1600" dirty="0"/>
                    </a:p>
                  </a:txBody>
                  <a:tcPr/>
                </a:tc>
              </a:tr>
            </a:tbl>
          </a:graphicData>
        </a:graphic>
      </p:graphicFrame>
      <p:sp>
        <p:nvSpPr>
          <p:cNvPr id="5" name="Slide Number Placeholder 4"/>
          <p:cNvSpPr>
            <a:spLocks noGrp="1"/>
          </p:cNvSpPr>
          <p:nvPr>
            <p:ph type="sldNum" sz="quarter" idx="12"/>
          </p:nvPr>
        </p:nvSpPr>
        <p:spPr/>
        <p:txBody>
          <a:bodyPr/>
          <a:lstStyle/>
          <a:p>
            <a:fld id="{3512AB52-58A9-46C1-ADCE-CEEE432D699E}" type="slidenum">
              <a:rPr lang="en-US" smtClean="0"/>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Ongoing SDCB care plans	</a:t>
            </a:r>
            <a:endParaRPr lang="en-US" dirty="0"/>
          </a:p>
        </p:txBody>
      </p:sp>
      <p:sp>
        <p:nvSpPr>
          <p:cNvPr id="3" name="Content Placeholder 2"/>
          <p:cNvSpPr>
            <a:spLocks noGrp="1"/>
          </p:cNvSpPr>
          <p:nvPr>
            <p:ph idx="1"/>
          </p:nvPr>
        </p:nvSpPr>
        <p:spPr/>
        <p:txBody>
          <a:bodyPr>
            <a:normAutofit/>
          </a:bodyPr>
          <a:lstStyle/>
          <a:p>
            <a:r>
              <a:rPr lang="en-US" sz="3600" dirty="0" smtClean="0"/>
              <a:t>The first SDCB budget is usually pro-rated based on the ABCB dates and services</a:t>
            </a:r>
          </a:p>
          <a:p>
            <a:r>
              <a:rPr lang="en-US" sz="3600" dirty="0" smtClean="0"/>
              <a:t>When the annual CNA/NFLOC is completed, the annual SDCB budget amount is again based on the ABCB cost to provide the needed services identified in the CNA/NFLOC</a:t>
            </a:r>
            <a:r>
              <a:rPr lang="en-US" sz="2500" dirty="0" smtClean="0"/>
              <a:t> </a:t>
            </a:r>
            <a:endParaRPr lang="en-US" sz="2500"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Ongoing SDCB care plans	</a:t>
            </a:r>
            <a:endParaRPr lang="en-US" dirty="0"/>
          </a:p>
        </p:txBody>
      </p:sp>
      <p:sp>
        <p:nvSpPr>
          <p:cNvPr id="3" name="Content Placeholder 2"/>
          <p:cNvSpPr>
            <a:spLocks noGrp="1"/>
          </p:cNvSpPr>
          <p:nvPr>
            <p:ph idx="1"/>
          </p:nvPr>
        </p:nvSpPr>
        <p:spPr>
          <a:xfrm>
            <a:off x="457200" y="1219200"/>
            <a:ext cx="8229600" cy="5181600"/>
          </a:xfrm>
        </p:spPr>
        <p:txBody>
          <a:bodyPr>
            <a:noAutofit/>
          </a:bodyPr>
          <a:lstStyle/>
          <a:p>
            <a:r>
              <a:rPr lang="en-US" dirty="0" smtClean="0"/>
              <a:t>The SDCB budget may decrease or increase due to the annual CNA/NFLOC results</a:t>
            </a:r>
          </a:p>
          <a:p>
            <a:r>
              <a:rPr lang="en-US" dirty="0" smtClean="0"/>
              <a:t>The SDCB budget will never increase higher than the amount it costs to provide care in a private nursing facility</a:t>
            </a:r>
          </a:p>
          <a:p>
            <a:r>
              <a:rPr lang="en-US" dirty="0" smtClean="0"/>
              <a:t>SDCB members who transitioned from Mi Via with budget amounts higher than the current cost of care in a private nursing facility, their SDCB budgets are already at the maximum</a:t>
            </a:r>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75</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of Record (EOR)	</a:t>
            </a:r>
            <a:endParaRPr lang="en-US" dirty="0"/>
          </a:p>
        </p:txBody>
      </p:sp>
      <p:sp>
        <p:nvSpPr>
          <p:cNvPr id="3" name="Content Placeholder 2"/>
          <p:cNvSpPr>
            <a:spLocks noGrp="1"/>
          </p:cNvSpPr>
          <p:nvPr>
            <p:ph idx="1"/>
          </p:nvPr>
        </p:nvSpPr>
        <p:spPr/>
        <p:txBody>
          <a:bodyPr>
            <a:normAutofit/>
          </a:bodyPr>
          <a:lstStyle/>
          <a:p>
            <a:r>
              <a:rPr lang="en-US" dirty="0" smtClean="0"/>
              <a:t>Every member must designate an Employer of Record (EOR) before they can transfer to SDCB</a:t>
            </a:r>
          </a:p>
          <a:p>
            <a:r>
              <a:rPr lang="en-US" dirty="0" smtClean="0"/>
              <a:t>If the EOR Assessment form (MAD 614) indicates the member is not able to direct his/her own SDCB services, and member is unable to locate an EOR, SDCB may not be the appropriate service delivery model</a:t>
            </a:r>
          </a:p>
        </p:txBody>
      </p:sp>
      <p:sp>
        <p:nvSpPr>
          <p:cNvPr id="4" name="Slide Number Placeholder 3"/>
          <p:cNvSpPr>
            <a:spLocks noGrp="1"/>
          </p:cNvSpPr>
          <p:nvPr>
            <p:ph type="sldNum" sz="quarter" idx="12"/>
          </p:nvPr>
        </p:nvSpPr>
        <p:spPr/>
        <p:txBody>
          <a:bodyPr/>
          <a:lstStyle/>
          <a:p>
            <a:fld id="{3512AB52-58A9-46C1-ADCE-CEEE432D699E}" type="slidenum">
              <a:rPr lang="en-US" smtClean="0"/>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Request for Additional Services</a:t>
            </a:r>
            <a:endParaRPr lang="en-US" sz="3200" dirty="0"/>
          </a:p>
        </p:txBody>
      </p:sp>
      <p:sp>
        <p:nvSpPr>
          <p:cNvPr id="3" name="Content Placeholder 2"/>
          <p:cNvSpPr>
            <a:spLocks noGrp="1"/>
          </p:cNvSpPr>
          <p:nvPr>
            <p:ph idx="1"/>
          </p:nvPr>
        </p:nvSpPr>
        <p:spPr>
          <a:xfrm>
            <a:off x="457200" y="1295400"/>
            <a:ext cx="8153400" cy="5105400"/>
          </a:xfrm>
        </p:spPr>
        <p:txBody>
          <a:bodyPr>
            <a:normAutofit/>
          </a:bodyPr>
          <a:lstStyle/>
          <a:p>
            <a:r>
              <a:rPr lang="en-US" sz="2800" dirty="0" smtClean="0"/>
              <a:t>Member notifies SB that he/she needs additional services or goods due to a loss of natural supports, or a change in their health condition:</a:t>
            </a:r>
          </a:p>
          <a:p>
            <a:pPr lvl="1"/>
            <a:r>
              <a:rPr lang="en-US" dirty="0" smtClean="0"/>
              <a:t>SB notifies CC and requests a new CNA</a:t>
            </a:r>
          </a:p>
          <a:p>
            <a:pPr lvl="1"/>
            <a:r>
              <a:rPr lang="en-US" dirty="0" smtClean="0"/>
              <a:t>CC completes new CNA</a:t>
            </a:r>
          </a:p>
          <a:p>
            <a:pPr lvl="1"/>
            <a:r>
              <a:rPr lang="en-US" dirty="0" smtClean="0"/>
              <a:t>CC enters new total budget amount in FOCoS </a:t>
            </a:r>
          </a:p>
          <a:p>
            <a:pPr lvl="1"/>
            <a:r>
              <a:rPr lang="en-US" dirty="0" smtClean="0"/>
              <a:t>Member and SB create revision related to CNA results for the CC review/submittal in FOCoS</a:t>
            </a:r>
          </a:p>
          <a:p>
            <a:pPr lvl="1"/>
            <a:r>
              <a:rPr lang="en-US" dirty="0" smtClean="0"/>
              <a:t>CC submits SDCB care plan revision to MCO-UR for review/decision</a:t>
            </a:r>
          </a:p>
          <a:p>
            <a:pPr lvl="1"/>
            <a:endParaRPr lang="en-US" sz="2600" dirty="0" smtClean="0"/>
          </a:p>
          <a:p>
            <a:pPr lvl="1"/>
            <a:endParaRPr lang="en-US" sz="2600" dirty="0" smtClean="0"/>
          </a:p>
          <a:p>
            <a:pPr lvl="1"/>
            <a:endParaRPr lang="en-US" sz="2600" dirty="0" smtClean="0"/>
          </a:p>
          <a:p>
            <a:pPr lvl="1"/>
            <a:endParaRPr lang="en-US" dirty="0" smtClean="0"/>
          </a:p>
        </p:txBody>
      </p:sp>
      <p:sp>
        <p:nvSpPr>
          <p:cNvPr id="4" name="Slide Number Placeholder 3"/>
          <p:cNvSpPr>
            <a:spLocks noGrp="1"/>
          </p:cNvSpPr>
          <p:nvPr>
            <p:ph type="sldNum" sz="quarter" idx="12"/>
          </p:nvPr>
        </p:nvSpPr>
        <p:spPr/>
        <p:txBody>
          <a:bodyPr/>
          <a:lstStyle/>
          <a:p>
            <a:fld id="{3512AB52-58A9-46C1-ADCE-CEEE432D699E}" type="slidenum">
              <a:rPr lang="en-US" smtClean="0"/>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smtClean="0"/>
              <a:t>Request for Environmental Modifications</a:t>
            </a:r>
            <a:endParaRPr lang="en-US" sz="3800" dirty="0"/>
          </a:p>
        </p:txBody>
      </p:sp>
      <p:sp>
        <p:nvSpPr>
          <p:cNvPr id="3" name="Content Placeholder 2"/>
          <p:cNvSpPr>
            <a:spLocks noGrp="1"/>
          </p:cNvSpPr>
          <p:nvPr>
            <p:ph idx="1"/>
          </p:nvPr>
        </p:nvSpPr>
        <p:spPr>
          <a:xfrm>
            <a:off x="276131" y="1447800"/>
            <a:ext cx="8229600" cy="4952999"/>
          </a:xfrm>
        </p:spPr>
        <p:txBody>
          <a:bodyPr>
            <a:normAutofit/>
          </a:bodyPr>
          <a:lstStyle/>
          <a:p>
            <a:r>
              <a:rPr lang="en-US" sz="2800" dirty="0" smtClean="0"/>
              <a:t>SDCB member discusses with SB the need for an Environmental  Modification</a:t>
            </a:r>
          </a:p>
          <a:p>
            <a:r>
              <a:rPr lang="en-US" sz="2800" dirty="0" smtClean="0"/>
              <a:t>A member is allowed $5000 every 5 years. The $5000 is separate from the SDCB budget   </a:t>
            </a:r>
            <a:endParaRPr lang="en-US" sz="2400" dirty="0" smtClean="0"/>
          </a:p>
          <a:p>
            <a:pPr lvl="1"/>
            <a:r>
              <a:rPr lang="en-US" sz="2600" dirty="0" smtClean="0"/>
              <a:t> A new </a:t>
            </a:r>
            <a:r>
              <a:rPr lang="en-US" sz="2400" dirty="0" smtClean="0"/>
              <a:t>CNA/NFLOC not required, but may be necessary</a:t>
            </a:r>
            <a:endParaRPr lang="en-US" sz="2600" dirty="0" smtClean="0"/>
          </a:p>
          <a:p>
            <a:pPr lvl="1"/>
            <a:r>
              <a:rPr lang="en-US" sz="2600" dirty="0" smtClean="0"/>
              <a:t>CC enters available EMOD budget amount in FOCoS</a:t>
            </a:r>
          </a:p>
          <a:p>
            <a:pPr lvl="1"/>
            <a:r>
              <a:rPr lang="en-US" sz="2600" dirty="0" smtClean="0"/>
              <a:t>Member &amp; SB creates revision in FOCoS with new EMOD goal</a:t>
            </a:r>
          </a:p>
          <a:p>
            <a:pPr lvl="1"/>
            <a:r>
              <a:rPr lang="en-US" sz="2600" dirty="0"/>
              <a:t>SB </a:t>
            </a:r>
            <a:r>
              <a:rPr lang="en-US" sz="2600" dirty="0" smtClean="0"/>
              <a:t>notifies CC to review the e-mod revision </a:t>
            </a:r>
          </a:p>
          <a:p>
            <a:pPr lvl="1"/>
            <a:r>
              <a:rPr lang="en-US" sz="2600" dirty="0" smtClean="0"/>
              <a:t>CC submits EMOD revision to MCO-UR </a:t>
            </a:r>
          </a:p>
          <a:p>
            <a:pPr lvl="1"/>
            <a:endParaRPr lang="en-US" sz="26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78</a:t>
            </a:fld>
            <a:endParaRPr lang="en-US"/>
          </a:p>
        </p:txBody>
      </p:sp>
      <p:pic>
        <p:nvPicPr>
          <p:cNvPr id="6149" name="Picture 5" descr="C:\Users\Teresa.garcia\AppData\Local\Microsoft\Windows\Temporary Internet Files\Content.IE5\YKIP0RI1\MC900233173[1].wmf"/>
          <p:cNvPicPr>
            <a:picLocks noChangeAspect="1" noChangeArrowheads="1"/>
          </p:cNvPicPr>
          <p:nvPr/>
        </p:nvPicPr>
        <p:blipFill>
          <a:blip r:embed="rId3" cstate="print"/>
          <a:srcRect/>
          <a:stretch>
            <a:fillRect/>
          </a:stretch>
        </p:blipFill>
        <p:spPr bwMode="auto">
          <a:xfrm rot="829324">
            <a:off x="7171020" y="4414493"/>
            <a:ext cx="1495331" cy="2163778"/>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Assisted Living</a:t>
            </a:r>
            <a:endParaRPr lang="en-US" dirty="0"/>
          </a:p>
        </p:txBody>
      </p:sp>
      <p:sp>
        <p:nvSpPr>
          <p:cNvPr id="3" name="Content Placeholder 2"/>
          <p:cNvSpPr>
            <a:spLocks noGrp="1"/>
          </p:cNvSpPr>
          <p:nvPr>
            <p:ph idx="1"/>
          </p:nvPr>
        </p:nvSpPr>
        <p:spPr>
          <a:xfrm>
            <a:off x="457200" y="1066800"/>
            <a:ext cx="8229600" cy="4525963"/>
          </a:xfrm>
        </p:spPr>
        <p:txBody>
          <a:bodyPr>
            <a:normAutofit/>
          </a:bodyPr>
          <a:lstStyle/>
          <a:p>
            <a:r>
              <a:rPr lang="en-US" sz="3000" dirty="0" smtClean="0"/>
              <a:t>Assisted Living is an ABCB service, however, the member must reside in a NM Medicaid-approved Assisted Living Facility (ALF) </a:t>
            </a:r>
          </a:p>
          <a:p>
            <a:r>
              <a:rPr lang="en-US" sz="3000" dirty="0" smtClean="0"/>
              <a:t>The CC must begin working with the SDCB member at least 60 days </a:t>
            </a:r>
            <a:r>
              <a:rPr lang="en-US" sz="3000" u="sng" dirty="0" smtClean="0"/>
              <a:t>prior</a:t>
            </a:r>
            <a:r>
              <a:rPr lang="en-US" sz="3000" dirty="0" smtClean="0"/>
              <a:t> to SDCB care plan or NFLOC end date, whichever comes first, to ensure member understands all options and is prepared to make decisions </a:t>
            </a:r>
          </a:p>
          <a:p>
            <a:pPr lvl="1"/>
            <a:endParaRPr lang="en-US" sz="2600"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79</a:t>
            </a:fld>
            <a:endParaRPr lang="en-US"/>
          </a:p>
        </p:txBody>
      </p:sp>
      <p:pic>
        <p:nvPicPr>
          <p:cNvPr id="8" name="Picture 4" descr="C:\Users\Teresa.garcia\AppData\Local\Microsoft\Windows\Temporary Internet Files\Content.IE5\ZIPDHLTP\MP900422370[1].jpg"/>
          <p:cNvPicPr>
            <a:picLocks noChangeAspect="1" noChangeArrowheads="1"/>
          </p:cNvPicPr>
          <p:nvPr/>
        </p:nvPicPr>
        <p:blipFill>
          <a:blip r:embed="rId3" cstate="print"/>
          <a:srcRect/>
          <a:stretch>
            <a:fillRect/>
          </a:stretch>
        </p:blipFill>
        <p:spPr bwMode="auto">
          <a:xfrm>
            <a:off x="3429000" y="4910666"/>
            <a:ext cx="2590800" cy="1726525"/>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Assisted Living </a:t>
            </a:r>
            <a:endParaRPr lang="en-US" dirty="0"/>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US" dirty="0" smtClean="0"/>
              <a:t>Members who currently  have Assisted Living on their SDCB care plan have 3 options:</a:t>
            </a:r>
          </a:p>
          <a:p>
            <a:pPr>
              <a:buNone/>
            </a:pPr>
            <a:endParaRPr lang="en-US" dirty="0" smtClean="0"/>
          </a:p>
          <a:p>
            <a:pPr>
              <a:buNone/>
            </a:pPr>
            <a:r>
              <a:rPr lang="en-US" b="1" dirty="0" smtClean="0"/>
              <a:t>OPTION 1</a:t>
            </a:r>
          </a:p>
          <a:p>
            <a:r>
              <a:rPr lang="en-US" dirty="0" smtClean="0"/>
              <a:t>If member resides in a NM Medicaid  approved ALF:</a:t>
            </a:r>
          </a:p>
          <a:p>
            <a:pPr lvl="1"/>
            <a:r>
              <a:rPr lang="en-US" sz="2400" dirty="0" smtClean="0"/>
              <a:t>Transfer to ABCB, </a:t>
            </a:r>
            <a:r>
              <a:rPr lang="en-US" sz="2400" b="1" i="1" u="sng" dirty="0" smtClean="0"/>
              <a:t>no break in service </a:t>
            </a:r>
          </a:p>
          <a:p>
            <a:pPr lvl="2"/>
            <a:r>
              <a:rPr lang="en-US" dirty="0" smtClean="0"/>
              <a:t>CC creates SDCB close-out budget </a:t>
            </a:r>
          </a:p>
          <a:p>
            <a:pPr lvl="2"/>
            <a:r>
              <a:rPr lang="en-US" dirty="0" smtClean="0"/>
              <a:t>MCO-UR approves the close-out budget</a:t>
            </a:r>
          </a:p>
          <a:p>
            <a:pPr lvl="2"/>
            <a:r>
              <a:rPr lang="en-US" dirty="0" smtClean="0"/>
              <a:t>CC ends SDCB SOC and enter new ABCB SOC  </a:t>
            </a:r>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80</a:t>
            </a:fld>
            <a:endParaRPr lang="en-US"/>
          </a:p>
        </p:txBody>
      </p:sp>
      <p:pic>
        <p:nvPicPr>
          <p:cNvPr id="8199" name="Picture 7" descr="C:\Users\Teresa.garcia\AppData\Local\Microsoft\Windows\Temporary Internet Files\Content.IE5\XQNZRD1T\MP900442457[1].jpg"/>
          <p:cNvPicPr>
            <a:picLocks noChangeAspect="1" noChangeArrowheads="1"/>
          </p:cNvPicPr>
          <p:nvPr/>
        </p:nvPicPr>
        <p:blipFill>
          <a:blip r:embed="rId3" cstate="print"/>
          <a:srcRect/>
          <a:stretch>
            <a:fillRect/>
          </a:stretch>
        </p:blipFill>
        <p:spPr bwMode="auto">
          <a:xfrm>
            <a:off x="7010400" y="2286000"/>
            <a:ext cx="1828800" cy="1215615"/>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67"/>
            <a:ext cx="8229600" cy="1143000"/>
          </a:xfrm>
        </p:spPr>
        <p:txBody>
          <a:bodyPr/>
          <a:lstStyle/>
          <a:p>
            <a:r>
              <a:rPr lang="en-US" dirty="0" smtClean="0"/>
              <a:t>Assisted Living</a:t>
            </a:r>
            <a:endParaRPr lang="en-US" dirty="0"/>
          </a:p>
        </p:txBody>
      </p:sp>
      <p:sp>
        <p:nvSpPr>
          <p:cNvPr id="3" name="Content Placeholder 2"/>
          <p:cNvSpPr>
            <a:spLocks noGrp="1"/>
          </p:cNvSpPr>
          <p:nvPr>
            <p:ph idx="1"/>
          </p:nvPr>
        </p:nvSpPr>
        <p:spPr>
          <a:xfrm>
            <a:off x="457200" y="838200"/>
            <a:ext cx="8229600" cy="4830763"/>
          </a:xfrm>
        </p:spPr>
        <p:txBody>
          <a:bodyPr>
            <a:normAutofit/>
          </a:bodyPr>
          <a:lstStyle/>
          <a:p>
            <a:pPr>
              <a:buNone/>
            </a:pPr>
            <a:r>
              <a:rPr lang="en-US" b="1" dirty="0" smtClean="0"/>
              <a:t>OPTION 2</a:t>
            </a:r>
          </a:p>
          <a:p>
            <a:r>
              <a:rPr lang="en-US" sz="3000" dirty="0" smtClean="0"/>
              <a:t>If member resides in a non-approved NM Medicaid ALF and the member is willing to move to another facility:</a:t>
            </a:r>
          </a:p>
          <a:p>
            <a:pPr lvl="1"/>
            <a:r>
              <a:rPr lang="en-US" dirty="0" smtClean="0"/>
              <a:t>Transfer to ABCB, move to an approved ALF</a:t>
            </a:r>
          </a:p>
          <a:p>
            <a:pPr marL="977900" lvl="2"/>
            <a:r>
              <a:rPr lang="en-US" sz="2800" dirty="0" smtClean="0"/>
              <a:t>CC creates SDCB close-out budget </a:t>
            </a:r>
          </a:p>
          <a:p>
            <a:pPr marL="977900" lvl="2"/>
            <a:r>
              <a:rPr lang="en-US" sz="2800" dirty="0" smtClean="0"/>
              <a:t>MCO-UR approves the SDCB close-out budget</a:t>
            </a:r>
          </a:p>
          <a:p>
            <a:pPr marL="977900" lvl="2"/>
            <a:r>
              <a:rPr lang="en-US" sz="2800" dirty="0" smtClean="0"/>
              <a:t>CC ends SDCB SOC and enters new ABCB SOC  </a:t>
            </a:r>
          </a:p>
          <a:p>
            <a:pPr lvl="2"/>
            <a:endParaRPr lang="en-US" sz="2800" dirty="0" smtClean="0"/>
          </a:p>
          <a:p>
            <a:pPr lvl="2"/>
            <a:endParaRPr lang="en-US" sz="2200" dirty="0" smtClean="0"/>
          </a:p>
          <a:p>
            <a:pPr lvl="2"/>
            <a:endParaRPr lang="en-US" sz="22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81</a:t>
            </a:fld>
            <a:endParaRPr lang="en-US"/>
          </a:p>
        </p:txBody>
      </p:sp>
      <p:pic>
        <p:nvPicPr>
          <p:cNvPr id="5" name="Picture 4" descr="C:\Users\Teresa.garcia\AppData\Local\Microsoft\Windows\Temporary Internet Files\Content.IE5\7UIJ9BJB\MC900045086[1].wmf"/>
          <p:cNvPicPr>
            <a:picLocks noChangeAspect="1" noChangeArrowheads="1"/>
          </p:cNvPicPr>
          <p:nvPr/>
        </p:nvPicPr>
        <p:blipFill>
          <a:blip r:embed="rId3" cstate="print"/>
          <a:srcRect/>
          <a:stretch>
            <a:fillRect/>
          </a:stretch>
        </p:blipFill>
        <p:spPr bwMode="auto">
          <a:xfrm>
            <a:off x="2506133" y="4906865"/>
            <a:ext cx="3733800" cy="1951135"/>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Assisted Living</a:t>
            </a:r>
            <a:endParaRPr lang="en-US" dirty="0"/>
          </a:p>
        </p:txBody>
      </p:sp>
      <p:sp>
        <p:nvSpPr>
          <p:cNvPr id="3" name="Content Placeholder 2"/>
          <p:cNvSpPr>
            <a:spLocks noGrp="1"/>
          </p:cNvSpPr>
          <p:nvPr>
            <p:ph idx="1"/>
          </p:nvPr>
        </p:nvSpPr>
        <p:spPr>
          <a:xfrm>
            <a:off x="381000" y="914400"/>
            <a:ext cx="8229600" cy="5486400"/>
          </a:xfrm>
        </p:spPr>
        <p:txBody>
          <a:bodyPr>
            <a:normAutofit/>
          </a:bodyPr>
          <a:lstStyle/>
          <a:p>
            <a:pPr>
              <a:buNone/>
            </a:pPr>
            <a:r>
              <a:rPr lang="en-US" b="1" dirty="0" smtClean="0"/>
              <a:t>OPTION 3</a:t>
            </a:r>
          </a:p>
          <a:p>
            <a:r>
              <a:rPr lang="en-US" dirty="0" smtClean="0"/>
              <a:t>If member resides in a non-NM Medicaid approved ALF and wants to remain in the same facility:</a:t>
            </a:r>
          </a:p>
          <a:p>
            <a:pPr lvl="1"/>
            <a:r>
              <a:rPr lang="en-US" dirty="0" smtClean="0"/>
              <a:t>Stay on SDCB, </a:t>
            </a:r>
          </a:p>
          <a:p>
            <a:pPr lvl="1"/>
            <a:r>
              <a:rPr lang="en-US" dirty="0" smtClean="0"/>
              <a:t>remove AL service from the SDCB care plan,</a:t>
            </a:r>
          </a:p>
          <a:p>
            <a:pPr lvl="1"/>
            <a:r>
              <a:rPr lang="en-US" dirty="0" smtClean="0"/>
              <a:t>add other available SDCB services, as necessary</a:t>
            </a:r>
          </a:p>
          <a:p>
            <a:pPr lvl="2"/>
            <a:r>
              <a:rPr lang="en-US" sz="2800" dirty="0" smtClean="0"/>
              <a:t>Member pays ALF out-of-pocket (private pay) </a:t>
            </a:r>
          </a:p>
          <a:p>
            <a:endParaRPr lang="en-US" sz="2800"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82</a:t>
            </a:fld>
            <a:endParaRPr lang="en-US"/>
          </a:p>
        </p:txBody>
      </p:sp>
      <p:pic>
        <p:nvPicPr>
          <p:cNvPr id="11270" name="Picture 6" descr="C:\Users\Teresa.garcia\AppData\Local\Microsoft\Windows\Temporary Internet Files\Content.IE5\XQNZRD1T\MC900440409[1].png"/>
          <p:cNvPicPr>
            <a:picLocks noChangeAspect="1" noChangeArrowheads="1"/>
          </p:cNvPicPr>
          <p:nvPr/>
        </p:nvPicPr>
        <p:blipFill>
          <a:blip r:embed="rId3" cstate="print"/>
          <a:srcRect/>
          <a:stretch>
            <a:fillRect/>
          </a:stretch>
        </p:blipFill>
        <p:spPr bwMode="auto">
          <a:xfrm>
            <a:off x="4038600" y="4864976"/>
            <a:ext cx="2057400" cy="2057400"/>
          </a:xfrm>
          <a:prstGeom prst="rect">
            <a:avLst/>
          </a:prstGeom>
          <a:noFill/>
          <a:scene3d>
            <a:camera prst="orthographicFront">
              <a:rot lat="0" lon="0" rev="1500000"/>
            </a:camera>
            <a:lightRig rig="threePt" dir="t"/>
          </a:scene3d>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FOCoS Data Entry </a:t>
            </a:r>
            <a:endParaRPr lang="en-US" dirty="0"/>
          </a:p>
        </p:txBody>
      </p:sp>
      <p:sp>
        <p:nvSpPr>
          <p:cNvPr id="3" name="Content Placeholder 2"/>
          <p:cNvSpPr>
            <a:spLocks noGrp="1"/>
          </p:cNvSpPr>
          <p:nvPr>
            <p:ph idx="1"/>
          </p:nvPr>
        </p:nvSpPr>
        <p:spPr/>
        <p:txBody>
          <a:bodyPr>
            <a:normAutofit/>
          </a:bodyPr>
          <a:lstStyle/>
          <a:p>
            <a:pPr marL="588963"/>
            <a:r>
              <a:rPr lang="en-US" dirty="0" smtClean="0"/>
              <a:t>It is </a:t>
            </a:r>
            <a:r>
              <a:rPr lang="en-US" b="1" i="1" u="sng" dirty="0" smtClean="0"/>
              <a:t>highly recommended </a:t>
            </a:r>
            <a:r>
              <a:rPr lang="en-US" dirty="0" smtClean="0"/>
              <a:t>that the CC and SB  enter descriptive notes into FOCoS at the same time that the action is completed. </a:t>
            </a:r>
          </a:p>
          <a:p>
            <a:pPr marL="588963"/>
            <a:r>
              <a:rPr lang="en-US" dirty="0" smtClean="0"/>
              <a:t>Information is added to the </a:t>
            </a:r>
          </a:p>
          <a:p>
            <a:pPr marL="1019175" lvl="1" indent="-342900"/>
            <a:r>
              <a:rPr lang="en-US" i="1" dirty="0" smtClean="0"/>
              <a:t>General Plan Notes</a:t>
            </a:r>
          </a:p>
          <a:p>
            <a:pPr marL="1019175" lvl="1" indent="-342900"/>
            <a:r>
              <a:rPr lang="en-US" i="1" dirty="0" smtClean="0"/>
              <a:t>View User page</a:t>
            </a:r>
            <a:endParaRPr lang="en-US" dirty="0" smtClean="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83</a:t>
            </a:fld>
            <a:endParaRPr lang="en-US"/>
          </a:p>
        </p:txBody>
      </p:sp>
      <p:pic>
        <p:nvPicPr>
          <p:cNvPr id="6" name="Picture 7" descr="C:\Users\Teresa.garcia\AppData\Local\Microsoft\Windows\Temporary Internet Files\Content.IE5\XQNZRD1T\MC900045130[1].wmf"/>
          <p:cNvPicPr>
            <a:picLocks noChangeAspect="1" noChangeArrowheads="1"/>
          </p:cNvPicPr>
          <p:nvPr/>
        </p:nvPicPr>
        <p:blipFill>
          <a:blip r:embed="rId2" cstate="print"/>
          <a:srcRect/>
          <a:stretch>
            <a:fillRect/>
          </a:stretch>
        </p:blipFill>
        <p:spPr bwMode="auto">
          <a:xfrm>
            <a:off x="5250873" y="4038600"/>
            <a:ext cx="3137752" cy="1950496"/>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219200"/>
          </a:xfrm>
        </p:spPr>
        <p:txBody>
          <a:bodyPr>
            <a:normAutofit/>
          </a:bodyPr>
          <a:lstStyle/>
          <a:p>
            <a:r>
              <a:rPr lang="en-US" dirty="0" err="1" smtClean="0"/>
              <a:t>FOCoS</a:t>
            </a:r>
            <a:r>
              <a:rPr lang="en-US" dirty="0" smtClean="0"/>
              <a:t> Data Entry  </a:t>
            </a:r>
            <a:endParaRPr lang="en-US" dirty="0"/>
          </a:p>
        </p:txBody>
      </p:sp>
      <p:sp>
        <p:nvSpPr>
          <p:cNvPr id="3" name="Content Placeholder 2"/>
          <p:cNvSpPr>
            <a:spLocks noGrp="1"/>
          </p:cNvSpPr>
          <p:nvPr>
            <p:ph idx="1"/>
          </p:nvPr>
        </p:nvSpPr>
        <p:spPr>
          <a:xfrm>
            <a:off x="457200" y="1371600"/>
            <a:ext cx="8229600" cy="4953000"/>
          </a:xfrm>
        </p:spPr>
        <p:txBody>
          <a:bodyPr>
            <a:normAutofit/>
          </a:bodyPr>
          <a:lstStyle/>
          <a:p>
            <a:r>
              <a:rPr lang="en-US" dirty="0" smtClean="0"/>
              <a:t>FOCoS </a:t>
            </a:r>
            <a:r>
              <a:rPr lang="en-US" i="1" dirty="0" smtClean="0"/>
              <a:t>View User </a:t>
            </a:r>
            <a:r>
              <a:rPr lang="en-US" dirty="0" smtClean="0"/>
              <a:t>page</a:t>
            </a:r>
            <a:r>
              <a:rPr lang="en-US" i="1" dirty="0" smtClean="0"/>
              <a:t> </a:t>
            </a:r>
            <a:r>
              <a:rPr lang="en-US" dirty="0" smtClean="0"/>
              <a:t>and </a:t>
            </a:r>
            <a:r>
              <a:rPr lang="en-US" i="1" dirty="0" smtClean="0"/>
              <a:t>General Plan Notes </a:t>
            </a:r>
            <a:r>
              <a:rPr lang="en-US" dirty="0" smtClean="0"/>
              <a:t>is where important information is entered. </a:t>
            </a:r>
          </a:p>
          <a:p>
            <a:r>
              <a:rPr lang="en-US" dirty="0" smtClean="0"/>
              <a:t>CCs and SBs will be able to get an idea of what is happening with a member by first checking these notes in FOCoS</a:t>
            </a:r>
          </a:p>
          <a:p>
            <a:r>
              <a:rPr lang="en-US" dirty="0" smtClean="0"/>
              <a:t>FOCoS View User notes are not visible to members</a:t>
            </a:r>
            <a:r>
              <a:rPr lang="en-US" dirty="0" smtClean="0">
                <a:solidFill>
                  <a:srgbClr val="FF0000"/>
                </a:solidFill>
              </a:rPr>
              <a:t>  </a:t>
            </a:r>
          </a:p>
          <a:p>
            <a:endParaRPr lang="en-US" sz="2600" dirty="0"/>
          </a:p>
        </p:txBody>
      </p:sp>
      <p:sp>
        <p:nvSpPr>
          <p:cNvPr id="10" name="Slide Number Placeholder 9"/>
          <p:cNvSpPr>
            <a:spLocks noGrp="1"/>
          </p:cNvSpPr>
          <p:nvPr>
            <p:ph type="sldNum" sz="quarter" idx="12"/>
          </p:nvPr>
        </p:nvSpPr>
        <p:spPr/>
        <p:txBody>
          <a:bodyPr/>
          <a:lstStyle/>
          <a:p>
            <a:fld id="{3512AB52-58A9-46C1-ADCE-CEEE432D699E}" type="slidenum">
              <a:rPr lang="en-US" smtClean="0"/>
              <a:pPr/>
              <a:t>84</a:t>
            </a:fld>
            <a:endParaRPr lang="en-US" dirty="0"/>
          </a:p>
        </p:txBody>
      </p:sp>
    </p:spTree>
    <p:extLst>
      <p:ext uri="{BB962C8B-B14F-4D97-AF65-F5344CB8AC3E}">
        <p14:creationId xmlns:p14="http://schemas.microsoft.com/office/powerpoint/2010/main" val="194540937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lvl="2" algn="ctr" rtl="0">
              <a:spcBef>
                <a:spcPct val="0"/>
              </a:spcBef>
            </a:pPr>
            <a:r>
              <a:rPr lang="en-US" sz="4000" dirty="0" smtClean="0"/>
              <a:t/>
            </a:r>
            <a:br>
              <a:rPr lang="en-US" sz="4000" dirty="0" smtClean="0"/>
            </a:br>
            <a:r>
              <a:rPr lang="en-US" sz="4000" dirty="0" smtClean="0"/>
              <a:t>FOCoS </a:t>
            </a:r>
            <a:r>
              <a:rPr lang="en-US" sz="4000" i="1" dirty="0" smtClean="0"/>
              <a:t>General Plan </a:t>
            </a:r>
            <a:r>
              <a:rPr lang="en-US" sz="4000" dirty="0" smtClean="0"/>
              <a:t>Notes</a:t>
            </a:r>
            <a:r>
              <a:rPr lang="en-US" sz="4000" i="1" dirty="0" smtClean="0"/>
              <a:t> </a:t>
            </a:r>
            <a:r>
              <a:rPr lang="en-US" sz="4000" dirty="0" smtClean="0"/>
              <a:t>Alert</a:t>
            </a:r>
            <a:r>
              <a:rPr lang="en-US" sz="3600" dirty="0" smtClean="0"/>
              <a:t/>
            </a:r>
            <a:br>
              <a:rPr lang="en-US" sz="3600"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When the SB has the </a:t>
            </a:r>
            <a:r>
              <a:rPr lang="en-US" i="1" dirty="0" smtClean="0"/>
              <a:t>Working Plan </a:t>
            </a:r>
            <a:r>
              <a:rPr lang="en-US" dirty="0" smtClean="0"/>
              <a:t>ready for the CC to review and submit to MCO-UR, the SB enters a note similar to this into FOCoS</a:t>
            </a:r>
          </a:p>
          <a:p>
            <a:endParaRPr lang="en-US" dirty="0"/>
          </a:p>
          <a:p>
            <a:endParaRPr lang="en-US" dirty="0" smtClean="0"/>
          </a:p>
          <a:p>
            <a:r>
              <a:rPr lang="en-US" dirty="0" smtClean="0"/>
              <a:t>Descriptive notes are also entered in FOCoS by CC </a:t>
            </a:r>
            <a:r>
              <a:rPr lang="en-US" dirty="0"/>
              <a:t>and </a:t>
            </a:r>
            <a:r>
              <a:rPr lang="en-US" dirty="0" smtClean="0"/>
              <a:t>SB for RFI and RFA submissions </a:t>
            </a:r>
          </a:p>
          <a:p>
            <a:r>
              <a:rPr lang="en-US" dirty="0" smtClean="0"/>
              <a:t>FOCoS generates alerts between CC and SB </a:t>
            </a:r>
            <a:endParaRPr lang="en-US" dirty="0"/>
          </a:p>
          <a:p>
            <a:endParaRPr lang="en-US"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85</a:t>
            </a:fld>
            <a:endParaRPr lang="en-US"/>
          </a:p>
        </p:txBody>
      </p:sp>
      <p:pic>
        <p:nvPicPr>
          <p:cNvPr id="5" name="Picture 4" descr="cid:image001.png@01CF99FB.35067390"/>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025732" y="3208020"/>
            <a:ext cx="6717467" cy="990600"/>
          </a:xfrm>
          <a:prstGeom prst="rect">
            <a:avLst/>
          </a:prstGeom>
          <a:noFill/>
          <a:ln>
            <a:noFill/>
          </a:ln>
        </p:spPr>
      </p:pic>
      <p:sp>
        <p:nvSpPr>
          <p:cNvPr id="6" name="Text Box 2"/>
          <p:cNvSpPr txBox="1">
            <a:spLocks noChangeArrowheads="1"/>
          </p:cNvSpPr>
          <p:nvPr/>
        </p:nvSpPr>
        <p:spPr bwMode="auto">
          <a:xfrm>
            <a:off x="2977733" y="3208020"/>
            <a:ext cx="2813467" cy="5143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2300" b="1" i="1" dirty="0">
                <a:effectLst/>
                <a:latin typeface="Calibri"/>
                <a:ea typeface="Calibri"/>
                <a:cs typeface="Times New Roman"/>
              </a:rPr>
              <a:t>Support </a:t>
            </a:r>
            <a:r>
              <a:rPr lang="en-US" sz="2300" b="1" i="1" dirty="0" smtClean="0">
                <a:effectLst/>
                <a:latin typeface="Calibri"/>
                <a:ea typeface="Calibri"/>
                <a:cs typeface="Times New Roman"/>
              </a:rPr>
              <a:t>Broker Name</a:t>
            </a:r>
            <a:endParaRPr lang="en-US" sz="2300" b="1" i="1" dirty="0">
              <a:effectLst/>
              <a:latin typeface="Calibri"/>
              <a:ea typeface="Calibri"/>
              <a:cs typeface="Times New Roman"/>
            </a:endParaRPr>
          </a:p>
        </p:txBody>
      </p:sp>
    </p:spTree>
    <p:extLst>
      <p:ext uri="{BB962C8B-B14F-4D97-AF65-F5344CB8AC3E}">
        <p14:creationId xmlns:p14="http://schemas.microsoft.com/office/powerpoint/2010/main" val="223464666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Timelines</a:t>
            </a:r>
            <a:endParaRPr lang="en-US" sz="3200" dirty="0"/>
          </a:p>
        </p:txBody>
      </p:sp>
      <p:sp>
        <p:nvSpPr>
          <p:cNvPr id="3" name="Content Placeholder 2"/>
          <p:cNvSpPr>
            <a:spLocks noGrp="1"/>
          </p:cNvSpPr>
          <p:nvPr>
            <p:ph idx="1"/>
          </p:nvPr>
        </p:nvSpPr>
        <p:spPr>
          <a:xfrm>
            <a:off x="260584" y="1295400"/>
            <a:ext cx="8458200" cy="4876800"/>
          </a:xfrm>
        </p:spPr>
        <p:txBody>
          <a:bodyPr>
            <a:normAutofit/>
          </a:bodyPr>
          <a:lstStyle/>
          <a:p>
            <a:pPr marL="342900" lvl="1" indent="-342900">
              <a:buFont typeface="Arial" pitchFamily="34" charset="0"/>
              <a:buChar char="•"/>
            </a:pPr>
            <a:r>
              <a:rPr lang="en-US" sz="3200" dirty="0" smtClean="0"/>
              <a:t>No SDCB care plan revisions: </a:t>
            </a:r>
          </a:p>
          <a:p>
            <a:pPr marL="742950" lvl="2" indent="-342900">
              <a:buFont typeface="Calibri" panose="020F0502020204030204" pitchFamily="34" charset="0"/>
              <a:buChar char="‒"/>
            </a:pPr>
            <a:r>
              <a:rPr lang="en-US" sz="2600" dirty="0" smtClean="0"/>
              <a:t>within 60 calendar days of expiration of                       SDCB care plan or NFLOC unless related to a health or safety issue and is noted as such in the revision</a:t>
            </a:r>
          </a:p>
          <a:p>
            <a:pPr marL="342900" lvl="1" indent="-342900">
              <a:buFont typeface="Arial" pitchFamily="34" charset="0"/>
              <a:buChar char="•"/>
            </a:pPr>
            <a:r>
              <a:rPr lang="en-US" sz="3200" dirty="0" smtClean="0"/>
              <a:t>CC must submit </a:t>
            </a:r>
            <a:r>
              <a:rPr lang="en-US" sz="3200" u="sng" dirty="0"/>
              <a:t>annual</a:t>
            </a:r>
            <a:r>
              <a:rPr lang="en-US" sz="3200" dirty="0"/>
              <a:t> SDCB care plan in </a:t>
            </a:r>
            <a:r>
              <a:rPr lang="en-US" sz="3200" dirty="0" smtClean="0"/>
              <a:t>FOCoS for MCO-UR review:</a:t>
            </a:r>
            <a:endParaRPr lang="en-US" sz="3200" dirty="0"/>
          </a:p>
          <a:p>
            <a:pPr lvl="1"/>
            <a:r>
              <a:rPr lang="en-US" sz="2600" dirty="0"/>
              <a:t>30 calendar days prior to expiration</a:t>
            </a:r>
          </a:p>
          <a:p>
            <a:pPr lvl="0"/>
            <a:r>
              <a:rPr lang="en-US" dirty="0" smtClean="0"/>
              <a:t>CC and SB must assist with:</a:t>
            </a:r>
          </a:p>
          <a:p>
            <a:pPr lvl="1"/>
            <a:r>
              <a:rPr lang="en-US" sz="2600" dirty="0" smtClean="0"/>
              <a:t>NFLOC, SDCB care plan, and ISD recertification </a:t>
            </a:r>
          </a:p>
          <a:p>
            <a:pPr lvl="2"/>
            <a:r>
              <a:rPr lang="en-US" sz="2200" dirty="0" smtClean="0"/>
              <a:t>60 calendar days prior to annual expiration</a:t>
            </a:r>
            <a:endParaRPr lang="en-US" sz="2200" dirty="0"/>
          </a:p>
        </p:txBody>
      </p:sp>
      <p:sp>
        <p:nvSpPr>
          <p:cNvPr id="4" name="Slide Number Placeholder 3"/>
          <p:cNvSpPr>
            <a:spLocks noGrp="1"/>
          </p:cNvSpPr>
          <p:nvPr>
            <p:ph type="sldNum" sz="quarter" idx="12"/>
          </p:nvPr>
        </p:nvSpPr>
        <p:spPr/>
        <p:txBody>
          <a:bodyPr/>
          <a:lstStyle/>
          <a:p>
            <a:fld id="{3512AB52-58A9-46C1-ADCE-CEEE432D699E}" type="slidenum">
              <a:rPr lang="en-US" smtClean="0"/>
              <a:pPr/>
              <a:t>86</a:t>
            </a:fld>
            <a:endParaRPr lang="en-US"/>
          </a:p>
        </p:txBody>
      </p:sp>
      <p:pic>
        <p:nvPicPr>
          <p:cNvPr id="5" name="Picture 8" descr="C:\Users\Teresa.garcia\AppData\Local\Microsoft\Windows\Temporary Internet Files\Content.IE5\XQNZRD1T\MC900153634[1].wmf"/>
          <p:cNvPicPr>
            <a:picLocks noChangeAspect="1" noChangeArrowheads="1"/>
          </p:cNvPicPr>
          <p:nvPr/>
        </p:nvPicPr>
        <p:blipFill>
          <a:blip r:embed="rId3" cstate="print"/>
          <a:srcRect/>
          <a:stretch>
            <a:fillRect/>
          </a:stretch>
        </p:blipFill>
        <p:spPr bwMode="auto">
          <a:xfrm>
            <a:off x="6941127" y="3886200"/>
            <a:ext cx="1751076" cy="1258214"/>
          </a:xfrm>
          <a:prstGeom prst="rect">
            <a:avLst/>
          </a:prstGeom>
          <a:noFill/>
        </p:spPr>
      </p:pic>
    </p:spTree>
    <p:extLst>
      <p:ext uri="{BB962C8B-B14F-4D97-AF65-F5344CB8AC3E}">
        <p14:creationId xmlns:p14="http://schemas.microsoft.com/office/powerpoint/2010/main" val="17065796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10973</TotalTime>
  <Words>7340</Words>
  <Application>Microsoft Office PowerPoint</Application>
  <PresentationFormat>On-screen Show (4:3)</PresentationFormat>
  <Paragraphs>860</Paragraphs>
  <Slides>86</Slides>
  <Notes>77</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Office Theme</vt:lpstr>
      <vt:lpstr>Self-Directed Community Benefits  </vt:lpstr>
      <vt:lpstr>Resources Where to Find Information </vt:lpstr>
      <vt:lpstr>Community Benefits</vt:lpstr>
      <vt:lpstr>Care Coordinators and Support Brokers </vt:lpstr>
      <vt:lpstr>Other SDCB Entities</vt:lpstr>
      <vt:lpstr>Member Responsibilities</vt:lpstr>
      <vt:lpstr>Care Coordinator Responsibilities (pg 1)</vt:lpstr>
      <vt:lpstr>Care Coordinator Responsibilities (pg 2) </vt:lpstr>
      <vt:lpstr>Care Coordinator Responsibilities (pg 3)</vt:lpstr>
      <vt:lpstr>Care Coordinator Responsibilities (pg 4)</vt:lpstr>
      <vt:lpstr>Care Coordinator Responsibilities (pg 5)</vt:lpstr>
      <vt:lpstr>Care Coordinator Responsibilities (pg 6)</vt:lpstr>
      <vt:lpstr>Support Broker Responsibilities (pg 1) </vt:lpstr>
      <vt:lpstr>Support Broker Responsibilities (pg 2) </vt:lpstr>
      <vt:lpstr>Support Broker Responsibilities (pg 3)</vt:lpstr>
      <vt:lpstr>Support Broker Responsibilities (pg 4)</vt:lpstr>
      <vt:lpstr>Communication between  Care Coordinators and Support Brokers (pg 1)</vt:lpstr>
      <vt:lpstr>Communication between  Care Coordinators and Support Brokers (pg 2) </vt:lpstr>
      <vt:lpstr>Communication between  Care Coordinators and Support Brokers (pg 3)</vt:lpstr>
      <vt:lpstr>Communication between  Care Coordinators and Support Brokers (pg 4) </vt:lpstr>
      <vt:lpstr>Communication between  Care Coordinators and Support Brokers (pg 5)</vt:lpstr>
      <vt:lpstr>Communication between  Support Brokers and Care Coordinators </vt:lpstr>
      <vt:lpstr>Contacting HSD/MAD</vt:lpstr>
      <vt:lpstr>Community Benefit Criteria</vt:lpstr>
      <vt:lpstr>Category of Eligibility (pg 1)</vt:lpstr>
      <vt:lpstr>Category of Eligibility (pg 2)</vt:lpstr>
      <vt:lpstr> Setting of Care (SOC) </vt:lpstr>
      <vt:lpstr>Setting of Care</vt:lpstr>
      <vt:lpstr>Setting of Care - SNW</vt:lpstr>
      <vt:lpstr>Setting of Care - SDB</vt:lpstr>
      <vt:lpstr>SOC Begin and End Dates</vt:lpstr>
      <vt:lpstr>Member Active in FOCoS </vt:lpstr>
      <vt:lpstr>Becoming Inactive in FOCoS</vt:lpstr>
      <vt:lpstr>Community Benefit-Transfers  </vt:lpstr>
      <vt:lpstr>Transfer – ABCB to SDCB  </vt:lpstr>
      <vt:lpstr>Viewing Member in FOCoS </vt:lpstr>
      <vt:lpstr>Transfer - ABCB to SDCB (pg 1)  </vt:lpstr>
      <vt:lpstr>Transfer - ABCB to SDCB (pg 2)  </vt:lpstr>
      <vt:lpstr>Transfer – SDCB to ABCB</vt:lpstr>
      <vt:lpstr>Transfer – Mi Via to SDCB (pg 1)</vt:lpstr>
      <vt:lpstr>Transfer – Mi Via to SDCB (pg 2)</vt:lpstr>
      <vt:lpstr>Transfer – Mi Via to SDCB (pg 3)</vt:lpstr>
      <vt:lpstr>   Transfer – Mi Via to SDCB (pg 4)   </vt:lpstr>
      <vt:lpstr>Facilitating the COE Change at ISD (if member only has COE 095/096)</vt:lpstr>
      <vt:lpstr>Facilitating the COE Change at ISD (if member only has COE 095/096)</vt:lpstr>
      <vt:lpstr>Changing the SOC timely</vt:lpstr>
      <vt:lpstr>Transfer Timelines (pg 1)</vt:lpstr>
      <vt:lpstr>Transfer Timelines (pg 2)</vt:lpstr>
      <vt:lpstr>Transfer Timelines (pg 3)</vt:lpstr>
      <vt:lpstr>Transfer Timelines (pg 4)</vt:lpstr>
      <vt:lpstr>Transfer Timelines (pg 5)</vt:lpstr>
      <vt:lpstr> Close-out Budget (pg1)  </vt:lpstr>
      <vt:lpstr>Close-out Budget (pg 2)</vt:lpstr>
      <vt:lpstr> Close-out Budget (pg 3)  </vt:lpstr>
      <vt:lpstr>SDCB to ABCB (Voluntary Termination)</vt:lpstr>
      <vt:lpstr>SDCB member wants ABCB (Voluntary Termination)</vt:lpstr>
      <vt:lpstr>SDCB to ABCB (pg 1)  (Involuntary Termination)</vt:lpstr>
      <vt:lpstr>SDCB to ABCB (pg 2)  (Involuntary Termination)</vt:lpstr>
      <vt:lpstr>SDCB to ABCB (pg 3) (Involuntary Termination)</vt:lpstr>
      <vt:lpstr>LUNCH  (On Your Own)</vt:lpstr>
      <vt:lpstr>Review of Morning Session Questions??? </vt:lpstr>
      <vt:lpstr>SDCB Care Plan Dates  &amp; NFLOC Dates</vt:lpstr>
      <vt:lpstr>Alignment: NFLOC Expiring Before SDCB Care Plan  </vt:lpstr>
      <vt:lpstr>If the SDCB care plan wasn’t aligned when the NFLOC was completed</vt:lpstr>
      <vt:lpstr>If the SDCB care plan wasn’t aligned when the NFLOC was completed</vt:lpstr>
      <vt:lpstr>Working Plan shell dates</vt:lpstr>
      <vt:lpstr>FOCoS entry : NFLOC and SDCB Budget</vt:lpstr>
      <vt:lpstr>Changing the Working Plan shell dates</vt:lpstr>
      <vt:lpstr>Determining the SDCB Budget </vt:lpstr>
      <vt:lpstr>Determining the SDCB Budget </vt:lpstr>
      <vt:lpstr>How to Pro-Rate a SDCB Budget </vt:lpstr>
      <vt:lpstr>Building a SDCB Budget (version 1)</vt:lpstr>
      <vt:lpstr>Building a SDCB Budget (version 2)</vt:lpstr>
      <vt:lpstr>Ongoing SDCB care plans </vt:lpstr>
      <vt:lpstr>Ongoing SDCB care plans </vt:lpstr>
      <vt:lpstr>Employer of Record (EOR) </vt:lpstr>
      <vt:lpstr>Request for Additional Services</vt:lpstr>
      <vt:lpstr>Request for Environmental Modifications</vt:lpstr>
      <vt:lpstr>Assisted Living</vt:lpstr>
      <vt:lpstr>Assisted Living </vt:lpstr>
      <vt:lpstr>Assisted Living</vt:lpstr>
      <vt:lpstr>Assisted Living</vt:lpstr>
      <vt:lpstr>FOCoS Data Entry </vt:lpstr>
      <vt:lpstr>FOCoS Data Entry  </vt:lpstr>
      <vt:lpstr> FOCoS General Plan Notes Alert  </vt:lpstr>
      <vt:lpstr>General Timelines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Coordination  Self-Directed Community Benefits (SDCB)</dc:title>
  <dc:creator>Teresa.garcia</dc:creator>
  <cp:lastModifiedBy>Sergio Garcia, LMSW, MBA</cp:lastModifiedBy>
  <cp:revision>675</cp:revision>
  <cp:lastPrinted>2014-08-11T21:46:21Z</cp:lastPrinted>
  <dcterms:created xsi:type="dcterms:W3CDTF">2014-05-27T21:52:05Z</dcterms:created>
  <dcterms:modified xsi:type="dcterms:W3CDTF">2016-06-23T18:25:29Z</dcterms:modified>
</cp:coreProperties>
</file>