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598BA21-8626-47D4-A3FA-A8BD06A820DB}" type="datetimeFigureOut">
              <a:rPr lang="en-US" smtClean="0"/>
              <a:t>5/17/2016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8C5A7-B9EE-4699-8973-71ACB12DC8B6}"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98BA21-8626-47D4-A3FA-A8BD06A820DB}" type="datetimeFigureOut">
              <a:rPr lang="en-US" smtClean="0"/>
              <a:t>5/17/2016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8C5A7-B9EE-4699-8973-71ACB12DC8B6}"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98BA21-8626-47D4-A3FA-A8BD06A820DB}" type="datetimeFigureOut">
              <a:rPr lang="en-US" smtClean="0"/>
              <a:t>5/17/2016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8C5A7-B9EE-4699-8973-71ACB12DC8B6}"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598BA21-8626-47D4-A3FA-A8BD06A820DB}" type="datetimeFigureOut">
              <a:rPr lang="en-US" smtClean="0"/>
              <a:t>5/17/2016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28C5A7-B9EE-4699-8973-71ACB12DC8B6}"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98BA21-8626-47D4-A3FA-A8BD06A820DB}" type="datetimeFigureOut">
              <a:rPr lang="en-US" smtClean="0"/>
              <a:t>5/17/2016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28C5A7-B9EE-4699-8973-71ACB12DC8B6}"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98BA21-8626-47D4-A3FA-A8BD06A820DB}" type="datetimeFigureOut">
              <a:rPr lang="en-US" smtClean="0"/>
              <a:t>5/17/2016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28C5A7-B9EE-4699-8973-71ACB12DC8B6}"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F598BA21-8626-47D4-A3FA-A8BD06A820DB}" type="datetimeFigureOut">
              <a:rPr lang="en-US" smtClean="0"/>
              <a:t>5/17/2016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28C5A7-B9EE-4699-8973-71ACB12DC8B6}"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598BA21-8626-47D4-A3FA-A8BD06A820DB}" type="datetimeFigureOut">
              <a:rPr lang="en-US" smtClean="0"/>
              <a:t>5/17/2016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28C5A7-B9EE-4699-8973-71ACB12DC8B6}"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98BA21-8626-47D4-A3FA-A8BD06A820DB}" type="datetimeFigureOut">
              <a:rPr lang="en-US" smtClean="0"/>
              <a:t>5/17/2016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28C5A7-B9EE-4699-8973-71ACB12DC8B6}"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98BA21-8626-47D4-A3FA-A8BD06A820DB}" type="datetimeFigureOut">
              <a:rPr lang="en-US" smtClean="0"/>
              <a:t>5/17/2016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8C5A7-B9EE-4699-8973-71ACB12DC8B6}"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F598BA21-8626-47D4-A3FA-A8BD06A820DB}" type="datetimeFigureOut">
              <a:rPr lang="en-US" smtClean="0"/>
              <a:t>5/17/2016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8C5A7-B9EE-4699-8973-71ACB12DC8B6}"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F598BA21-8626-47D4-A3FA-A8BD06A820DB}" type="datetimeFigureOut">
              <a:rPr lang="en-US" smtClean="0"/>
              <a:t>5/17/2016</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128C5A7-B9EE-4699-8973-71ACB12DC8B6}"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488" y="842963"/>
            <a:ext cx="7437437" cy="5170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2638" y="4038600"/>
            <a:ext cx="503872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156555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3563" y="-395288"/>
            <a:ext cx="5475287" cy="765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81000" y="612845"/>
            <a:ext cx="8458200" cy="5355312"/>
          </a:xfrm>
          <a:prstGeom prst="rect">
            <a:avLst/>
          </a:prstGeom>
        </p:spPr>
        <p:txBody>
          <a:bodyPr wrap="square">
            <a:spAutoFit/>
          </a:bodyPr>
          <a:lstStyle/>
          <a:p>
            <a:r>
              <a:rPr lang="en-US" sz="4800" dirty="0" smtClean="0">
                <a:solidFill>
                  <a:srgbClr val="00B050"/>
                </a:solidFill>
                <a:latin typeface="Arial Black" panose="020B0A04020102020204" pitchFamily="34" charset="0"/>
              </a:rPr>
              <a:t>Who can qualify for </a:t>
            </a:r>
            <a:r>
              <a:rPr lang="en-US" sz="4800" dirty="0" err="1" smtClean="0">
                <a:solidFill>
                  <a:srgbClr val="00B050"/>
                </a:solidFill>
                <a:latin typeface="Arial Black" panose="020B0A04020102020204" pitchFamily="34" charset="0"/>
              </a:rPr>
              <a:t>Mi</a:t>
            </a:r>
            <a:r>
              <a:rPr lang="en-US" sz="4800" dirty="0" smtClean="0">
                <a:solidFill>
                  <a:srgbClr val="00B050"/>
                </a:solidFill>
                <a:latin typeface="Arial Black" panose="020B0A04020102020204" pitchFamily="34" charset="0"/>
              </a:rPr>
              <a:t> Via?</a:t>
            </a:r>
          </a:p>
          <a:p>
            <a:endParaRPr lang="en-US" sz="4800" dirty="0" smtClean="0">
              <a:latin typeface="Arial Black" panose="020B0A04020102020204" pitchFamily="34" charset="0"/>
            </a:endParaRPr>
          </a:p>
          <a:p>
            <a:r>
              <a:rPr lang="en-US" sz="2800" dirty="0" smtClean="0">
                <a:latin typeface="Arial Black" panose="020B0A04020102020204" pitchFamily="34" charset="0"/>
              </a:rPr>
              <a:t>People who meet medical and financial eligibility for:</a:t>
            </a:r>
          </a:p>
          <a:p>
            <a:r>
              <a:rPr lang="en-US" sz="4400" dirty="0" smtClean="0"/>
              <a:t>•</a:t>
            </a:r>
            <a:r>
              <a:rPr lang="en-US" dirty="0" smtClean="0"/>
              <a:t>	</a:t>
            </a:r>
            <a:r>
              <a:rPr lang="en-US" sz="3600" b="1" dirty="0" smtClean="0"/>
              <a:t>Developmental Disabilities Waiver</a:t>
            </a:r>
          </a:p>
          <a:p>
            <a:r>
              <a:rPr lang="en-US" sz="4000" b="1" dirty="0" smtClean="0"/>
              <a:t>•	Medically Fragile Waiver</a:t>
            </a:r>
          </a:p>
          <a:p>
            <a:endParaRPr lang="en-US" sz="4000" b="1" dirty="0" smtClean="0"/>
          </a:p>
          <a:p>
            <a:r>
              <a:rPr lang="en-US" dirty="0" smtClean="0"/>
              <a:t>	</a:t>
            </a:r>
            <a:endParaRPr lang="en-US" dirty="0"/>
          </a:p>
        </p:txBody>
      </p:sp>
    </p:spTree>
    <p:extLst>
      <p:ext uri="{BB962C8B-B14F-4D97-AF65-F5344CB8AC3E}">
        <p14:creationId xmlns:p14="http://schemas.microsoft.com/office/powerpoint/2010/main" val="82663333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23446"/>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484672" tIns="144417" rIns="0" bIns="0" numCol="1" anchor="ctr" anchorCtr="0" compatLnSpc="1">
            <a:prstTxWarp prst="textNoShape">
              <a:avLst/>
            </a:prstTxWarp>
            <a:spAutoFit/>
          </a:bodyPr>
          <a:lstStyle/>
          <a:p>
            <a:endParaRPr lang="en-US"/>
          </a:p>
        </p:txBody>
      </p:sp>
      <p:sp>
        <p:nvSpPr>
          <p:cNvPr id="3" name="Text Box 3"/>
          <p:cNvSpPr txBox="1">
            <a:spLocks noChangeArrowheads="1"/>
          </p:cNvSpPr>
          <p:nvPr/>
        </p:nvSpPr>
        <p:spPr bwMode="auto">
          <a:xfrm>
            <a:off x="5237163" y="190500"/>
            <a:ext cx="228600"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BCBDBF"/>
                </a:solidFill>
                <a:effectLst/>
                <a:latin typeface="MS Gothic" pitchFamily="49" charset="-128"/>
                <a:ea typeface="MS Gothic" pitchFamily="49" charset="-128"/>
                <a:cs typeface="Times New Roman" pitchFamily="18" charset="0"/>
              </a:rPr>
              <a:t>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6"/>
          <p:cNvSpPr>
            <a:spLocks noChangeArrowheads="1"/>
          </p:cNvSpPr>
          <p:nvPr/>
        </p:nvSpPr>
        <p:spPr bwMode="auto">
          <a:xfrm>
            <a:off x="152400" y="-1681619"/>
            <a:ext cx="8839200" cy="7909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5622925" algn="l"/>
              </a:tabLst>
              <a:defRPr>
                <a:solidFill>
                  <a:schemeClr val="tx1"/>
                </a:solidFill>
                <a:latin typeface="Arial" pitchFamily="34" charset="0"/>
                <a:cs typeface="Arial" pitchFamily="34" charset="0"/>
              </a:defRPr>
            </a:lvl1pPr>
            <a:lvl2pPr fontAlgn="base">
              <a:spcBef>
                <a:spcPct val="0"/>
              </a:spcBef>
              <a:spcAft>
                <a:spcPct val="0"/>
              </a:spcAft>
              <a:tabLst>
                <a:tab pos="5622925" algn="l"/>
              </a:tabLst>
              <a:defRPr>
                <a:solidFill>
                  <a:schemeClr val="tx1"/>
                </a:solidFill>
                <a:latin typeface="Arial" pitchFamily="34" charset="0"/>
                <a:cs typeface="Arial" pitchFamily="34" charset="0"/>
              </a:defRPr>
            </a:lvl2pPr>
            <a:lvl3pPr fontAlgn="base">
              <a:spcBef>
                <a:spcPct val="0"/>
              </a:spcBef>
              <a:spcAft>
                <a:spcPct val="0"/>
              </a:spcAft>
              <a:tabLst>
                <a:tab pos="5622925" algn="l"/>
              </a:tabLst>
              <a:defRPr>
                <a:solidFill>
                  <a:schemeClr val="tx1"/>
                </a:solidFill>
                <a:latin typeface="Arial" pitchFamily="34" charset="0"/>
                <a:cs typeface="Arial" pitchFamily="34" charset="0"/>
              </a:defRPr>
            </a:lvl3pPr>
            <a:lvl4pPr fontAlgn="base">
              <a:spcBef>
                <a:spcPct val="0"/>
              </a:spcBef>
              <a:spcAft>
                <a:spcPct val="0"/>
              </a:spcAft>
              <a:tabLst>
                <a:tab pos="5622925" algn="l"/>
              </a:tabLst>
              <a:defRPr>
                <a:solidFill>
                  <a:schemeClr val="tx1"/>
                </a:solidFill>
                <a:latin typeface="Arial" pitchFamily="34" charset="0"/>
                <a:cs typeface="Arial" pitchFamily="34" charset="0"/>
              </a:defRPr>
            </a:lvl4pPr>
            <a:lvl5pPr fontAlgn="base">
              <a:spcBef>
                <a:spcPct val="0"/>
              </a:spcBef>
              <a:spcAft>
                <a:spcPct val="0"/>
              </a:spcAft>
              <a:tabLst>
                <a:tab pos="5622925" algn="l"/>
              </a:tabLst>
              <a:defRPr>
                <a:solidFill>
                  <a:schemeClr val="tx1"/>
                </a:solidFill>
                <a:latin typeface="Arial" pitchFamily="34" charset="0"/>
                <a:cs typeface="Arial" pitchFamily="34" charset="0"/>
              </a:defRPr>
            </a:lvl5pPr>
            <a:lvl6pPr fontAlgn="base">
              <a:spcBef>
                <a:spcPct val="0"/>
              </a:spcBef>
              <a:spcAft>
                <a:spcPct val="0"/>
              </a:spcAft>
              <a:tabLst>
                <a:tab pos="5622925" algn="l"/>
              </a:tabLst>
              <a:defRPr>
                <a:solidFill>
                  <a:schemeClr val="tx1"/>
                </a:solidFill>
                <a:latin typeface="Arial" pitchFamily="34" charset="0"/>
                <a:cs typeface="Arial" pitchFamily="34" charset="0"/>
              </a:defRPr>
            </a:lvl6pPr>
            <a:lvl7pPr fontAlgn="base">
              <a:spcBef>
                <a:spcPct val="0"/>
              </a:spcBef>
              <a:spcAft>
                <a:spcPct val="0"/>
              </a:spcAft>
              <a:tabLst>
                <a:tab pos="5622925" algn="l"/>
              </a:tabLst>
              <a:defRPr>
                <a:solidFill>
                  <a:schemeClr val="tx1"/>
                </a:solidFill>
                <a:latin typeface="Arial" pitchFamily="34" charset="0"/>
                <a:cs typeface="Arial" pitchFamily="34" charset="0"/>
              </a:defRPr>
            </a:lvl7pPr>
            <a:lvl8pPr fontAlgn="base">
              <a:spcBef>
                <a:spcPct val="0"/>
              </a:spcBef>
              <a:spcAft>
                <a:spcPct val="0"/>
              </a:spcAft>
              <a:tabLst>
                <a:tab pos="5622925" algn="l"/>
              </a:tabLst>
              <a:defRPr>
                <a:solidFill>
                  <a:schemeClr val="tx1"/>
                </a:solidFill>
                <a:latin typeface="Arial" pitchFamily="34" charset="0"/>
                <a:cs typeface="Arial" pitchFamily="34" charset="0"/>
              </a:defRPr>
            </a:lvl8pPr>
            <a:lvl9pPr fontAlgn="base">
              <a:spcBef>
                <a:spcPct val="0"/>
              </a:spcBef>
              <a:spcAft>
                <a:spcPct val="0"/>
              </a:spcAft>
              <a:tabLst>
                <a:tab pos="5622925" algn="l"/>
              </a:tabLst>
              <a:defRPr>
                <a:solidFill>
                  <a:schemeClr val="tx1"/>
                </a:solidFill>
                <a:latin typeface="Arial" pitchFamily="34" charset="0"/>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5622925" algn="l"/>
              </a:tabLst>
            </a:pPr>
            <a:endParaRPr kumimoji="0" lang="en-US" altLang="en-US" sz="3600" b="1" i="0" u="none" strike="noStrike" cap="none" normalizeH="0" baseline="0" dirty="0" smtClean="0">
              <a:ln>
                <a:noFill/>
              </a:ln>
              <a:solidFill>
                <a:schemeClr val="tx1"/>
              </a:solidFill>
              <a:effectLst/>
              <a:latin typeface="Arial" pitchFamily="34" charset="0"/>
              <a:ea typeface="Lucida Sans"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5622925" algn="l"/>
              </a:tabLst>
            </a:pPr>
            <a:endParaRPr lang="en-US" altLang="en-US" sz="3600" b="1" dirty="0">
              <a:ea typeface="Lucida Sans"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5622925" algn="l"/>
              </a:tabLst>
            </a:pPr>
            <a:endParaRPr kumimoji="0" lang="en-US" altLang="en-US" sz="3600" b="1" i="0" u="none" strike="noStrike" cap="none" normalizeH="0" baseline="0" dirty="0" smtClean="0">
              <a:ln>
                <a:noFill/>
              </a:ln>
              <a:solidFill>
                <a:schemeClr val="tx1"/>
              </a:solidFill>
              <a:effectLst/>
              <a:latin typeface="Arial" pitchFamily="34" charset="0"/>
              <a:ea typeface="Lucida Sans"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5622925" algn="l"/>
              </a:tabLst>
            </a:pPr>
            <a:endParaRPr lang="en-US" altLang="en-US" sz="3600" b="1" dirty="0">
              <a:ea typeface="Lucida Sans"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5622925" algn="l"/>
              </a:tabLst>
            </a:pPr>
            <a:endParaRPr kumimoji="0" lang="en-US" altLang="en-US" sz="3600" b="1" i="0" u="none" strike="noStrike" cap="none" normalizeH="0" baseline="0" dirty="0" smtClean="0">
              <a:ln>
                <a:noFill/>
              </a:ln>
              <a:solidFill>
                <a:schemeClr val="tx1"/>
              </a:solidFill>
              <a:effectLst/>
              <a:latin typeface="Arial" pitchFamily="34" charset="0"/>
              <a:ea typeface="Lucida Sans"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5622925" algn="l"/>
              </a:tabLst>
            </a:pPr>
            <a:endParaRPr lang="en-US" altLang="en-US" sz="3600" b="1" dirty="0">
              <a:ea typeface="Lucida Sans"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5622925" algn="l"/>
              </a:tabLst>
            </a:pPr>
            <a:r>
              <a:rPr kumimoji="0" lang="en-US" altLang="en-US" sz="3600" b="1" i="0" u="none" strike="noStrike" cap="none" normalizeH="0" baseline="0" dirty="0" smtClean="0">
                <a:ln>
                  <a:noFill/>
                </a:ln>
                <a:solidFill>
                  <a:srgbClr val="00B050"/>
                </a:solidFill>
                <a:effectLst/>
                <a:latin typeface="Arial" pitchFamily="34" charset="0"/>
                <a:ea typeface="Lucida Sans" pitchFamily="34" charset="0"/>
              </a:rPr>
              <a:t>What does self-direction mean?</a:t>
            </a:r>
            <a:endParaRPr kumimoji="0" lang="en-US" altLang="en-US" sz="4400" i="0" u="none" strike="noStrike" cap="none" normalizeH="0" baseline="0" dirty="0" smtClean="0">
              <a:ln>
                <a:noFill/>
              </a:ln>
              <a:solidFill>
                <a:srgbClr val="00B050"/>
              </a:solidFill>
              <a:effectLst/>
              <a:latin typeface="Arial" pitchFamily="34" charset="0"/>
              <a:ea typeface="Lucida Sans"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622925" algn="l"/>
              </a:tabLst>
            </a:pPr>
            <a:r>
              <a:rPr kumimoji="0" lang="en-US" altLang="en-US" sz="4400" i="0" u="none" strike="noStrike" cap="none" normalizeH="0" baseline="0" dirty="0" smtClean="0">
                <a:ln>
                  <a:noFill/>
                </a:ln>
                <a:solidFill>
                  <a:srgbClr val="00B050"/>
                </a:solidFill>
                <a:effectLst/>
                <a:latin typeface="Arial" pitchFamily="34" charset="0"/>
                <a:ea typeface="Lucida Sans" pitchFamily="34" charset="0"/>
                <a:cs typeface="Times New Roman" pitchFamily="18" charset="0"/>
              </a:rPr>
              <a:t>In </a:t>
            </a:r>
            <a:r>
              <a:rPr kumimoji="0" lang="en-US" altLang="en-US" sz="4400" i="0" u="none" strike="noStrike" cap="none" normalizeH="0" baseline="0" dirty="0" err="1" smtClean="0">
                <a:ln>
                  <a:noFill/>
                </a:ln>
                <a:solidFill>
                  <a:srgbClr val="00B050"/>
                </a:solidFill>
                <a:effectLst/>
                <a:latin typeface="Arial" pitchFamily="34" charset="0"/>
                <a:ea typeface="Lucida Sans" pitchFamily="34" charset="0"/>
                <a:cs typeface="Times New Roman" pitchFamily="18" charset="0"/>
              </a:rPr>
              <a:t>Mi</a:t>
            </a:r>
            <a:r>
              <a:rPr kumimoji="0" lang="en-US" altLang="en-US" sz="4400" i="0" u="none" strike="noStrike" cap="none" normalizeH="0" baseline="0" dirty="0" smtClean="0">
                <a:ln>
                  <a:noFill/>
                </a:ln>
                <a:solidFill>
                  <a:srgbClr val="00B050"/>
                </a:solidFill>
                <a:effectLst/>
                <a:latin typeface="Arial" pitchFamily="34" charset="0"/>
                <a:ea typeface="Lucida Sans" pitchFamily="34" charset="0"/>
                <a:cs typeface="Times New Roman" pitchFamily="18" charset="0"/>
              </a:rPr>
              <a:t> Via, self-direction means …</a:t>
            </a:r>
          </a:p>
          <a:p>
            <a:pPr marL="0" marR="0" lvl="0" indent="0" algn="l" defTabSz="914400" rtl="0" eaLnBrk="0" fontAlgn="base" latinLnBrk="0" hangingPunct="0">
              <a:lnSpc>
                <a:spcPct val="100000"/>
              </a:lnSpc>
              <a:spcBef>
                <a:spcPct val="0"/>
              </a:spcBef>
              <a:spcAft>
                <a:spcPct val="0"/>
              </a:spcAft>
              <a:buClrTx/>
              <a:buSzTx/>
              <a:buFontTx/>
              <a:buNone/>
              <a:tabLst>
                <a:tab pos="5622925" algn="l"/>
              </a:tabLst>
            </a:pPr>
            <a:endParaRPr kumimoji="0" lang="en-US" altLang="en-US" sz="440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622925" algn="l"/>
              </a:tabLst>
            </a:pPr>
            <a:r>
              <a:rPr kumimoji="0" lang="en-US" altLang="en-US" sz="2800" b="1" i="0" u="none" strike="noStrike" cap="none" normalizeH="0" baseline="0" dirty="0" smtClean="0">
                <a:ln>
                  <a:noFill/>
                </a:ln>
                <a:solidFill>
                  <a:schemeClr val="tx1"/>
                </a:solidFill>
                <a:effectLst/>
                <a:latin typeface="Arial" pitchFamily="34" charset="0"/>
                <a:ea typeface="Lucida Sans" pitchFamily="34" charset="0"/>
                <a:cs typeface="Times New Roman" pitchFamily="18" charset="0"/>
              </a:rPr>
              <a:t>You have more choices, control and freedom</a:t>
            </a:r>
          </a:p>
          <a:p>
            <a:pPr marL="0" marR="0" lvl="0" indent="0" algn="l" defTabSz="914400" rtl="0" eaLnBrk="0" fontAlgn="base" latinLnBrk="0" hangingPunct="0">
              <a:lnSpc>
                <a:spcPct val="100000"/>
              </a:lnSpc>
              <a:spcBef>
                <a:spcPct val="0"/>
              </a:spcBef>
              <a:spcAft>
                <a:spcPct val="0"/>
              </a:spcAft>
              <a:buClrTx/>
              <a:buSzTx/>
              <a:buFontTx/>
              <a:buChar char="•"/>
              <a:tabLst>
                <a:tab pos="5622925" algn="l"/>
              </a:tabLst>
            </a:pPr>
            <a:endParaRPr kumimoji="0" lang="en-US" altLang="en-US" sz="2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622925" algn="l"/>
              </a:tabLst>
            </a:pPr>
            <a:r>
              <a:rPr kumimoji="0" lang="en-US" altLang="en-US" sz="2800" b="1" i="0" u="none" strike="noStrike" cap="none" normalizeH="0" baseline="0" dirty="0" smtClean="0">
                <a:ln>
                  <a:noFill/>
                </a:ln>
                <a:solidFill>
                  <a:schemeClr val="tx1"/>
                </a:solidFill>
                <a:effectLst/>
                <a:latin typeface="Arial" pitchFamily="34" charset="0"/>
                <a:ea typeface="Lucida Sans" pitchFamily="34" charset="0"/>
                <a:cs typeface="Times New Roman" pitchFamily="18" charset="0"/>
              </a:rPr>
              <a:t>You decide how to spend the money approved for your use</a:t>
            </a:r>
          </a:p>
          <a:p>
            <a:pPr marL="0" marR="0" lvl="0" indent="0" algn="l" defTabSz="914400" rtl="0" eaLnBrk="0" fontAlgn="base" latinLnBrk="0" hangingPunct="0">
              <a:lnSpc>
                <a:spcPct val="100000"/>
              </a:lnSpc>
              <a:spcBef>
                <a:spcPct val="0"/>
              </a:spcBef>
              <a:spcAft>
                <a:spcPct val="0"/>
              </a:spcAft>
              <a:buClrTx/>
              <a:buSzTx/>
              <a:tabLst>
                <a:tab pos="5622925" algn="l"/>
              </a:tabLst>
            </a:pPr>
            <a:endParaRPr kumimoji="0" lang="en-US" altLang="en-US" sz="2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622925" algn="l"/>
              </a:tabLst>
            </a:pPr>
            <a:r>
              <a:rPr kumimoji="0" lang="en-US" altLang="en-US" sz="2800" b="1" i="0" u="none" strike="noStrike" cap="none" normalizeH="0" baseline="0" dirty="0" smtClean="0">
                <a:ln>
                  <a:noFill/>
                </a:ln>
                <a:solidFill>
                  <a:schemeClr val="tx1"/>
                </a:solidFill>
                <a:effectLst/>
                <a:latin typeface="Arial" pitchFamily="34" charset="0"/>
                <a:ea typeface="Lucida Sans" pitchFamily="34" charset="0"/>
                <a:cs typeface="Times New Roman" pitchFamily="18" charset="0"/>
              </a:rPr>
              <a:t>You decide what services and supports you need</a:t>
            </a:r>
            <a:endParaRPr kumimoji="0" lang="en-US" altLang="en-US" sz="2800" b="1"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16076878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47800"/>
            <a:ext cx="84582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890296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8325" y="-393700"/>
            <a:ext cx="5467350" cy="764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0725" y="-241300"/>
            <a:ext cx="5467350" cy="764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8600" y="1828800"/>
            <a:ext cx="8686800" cy="4278094"/>
          </a:xfrm>
          <a:prstGeom prst="rect">
            <a:avLst/>
          </a:prstGeom>
        </p:spPr>
        <p:txBody>
          <a:bodyPr wrap="square">
            <a:spAutoFit/>
          </a:bodyPr>
          <a:lstStyle/>
          <a:p>
            <a:r>
              <a:rPr lang="en-US" sz="4000" b="1" dirty="0" smtClean="0">
                <a:solidFill>
                  <a:srgbClr val="00B050"/>
                </a:solidFill>
              </a:rPr>
              <a:t>Why did New Mexico decide to offer this program?</a:t>
            </a:r>
          </a:p>
          <a:p>
            <a:r>
              <a:rPr lang="en-US" sz="3200" b="1" dirty="0" smtClean="0"/>
              <a:t>People who have disabilities and need help in everyday life said they wanted to be able to have more control over the services they get from the state. New Mexico also wanted to find a better way to serve people with disabilities and use available dollars more wisely.</a:t>
            </a:r>
            <a:endParaRPr lang="en-US" sz="3200" b="1" dirty="0"/>
          </a:p>
        </p:txBody>
      </p:sp>
    </p:spTree>
    <p:extLst>
      <p:ext uri="{BB962C8B-B14F-4D97-AF65-F5344CB8AC3E}">
        <p14:creationId xmlns:p14="http://schemas.microsoft.com/office/powerpoint/2010/main" val="425899195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8002" y="-393700"/>
            <a:ext cx="5038725" cy="764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8600" y="1859340"/>
            <a:ext cx="8686800" cy="2862322"/>
          </a:xfrm>
          <a:prstGeom prst="rect">
            <a:avLst/>
          </a:prstGeom>
        </p:spPr>
        <p:txBody>
          <a:bodyPr wrap="square">
            <a:spAutoFit/>
          </a:bodyPr>
          <a:lstStyle/>
          <a:p>
            <a:r>
              <a:rPr lang="en-US" sz="4000" b="1" dirty="0" smtClean="0">
                <a:solidFill>
                  <a:srgbClr val="00B050"/>
                </a:solidFill>
              </a:rPr>
              <a:t>New Mexico believes that people with disabilities:</a:t>
            </a:r>
          </a:p>
          <a:p>
            <a:r>
              <a:rPr lang="en-US" sz="2000" b="1" dirty="0" smtClean="0"/>
              <a:t>•	Should have freedom to choose where to live, work and learn</a:t>
            </a:r>
          </a:p>
          <a:p>
            <a:r>
              <a:rPr lang="en-US" sz="2000" b="1" dirty="0" smtClean="0"/>
              <a:t>•	Should receive services at home and their communities if possible</a:t>
            </a:r>
          </a:p>
          <a:p>
            <a:r>
              <a:rPr lang="en-US" sz="2000" b="1" dirty="0" smtClean="0"/>
              <a:t>•	Can be trusted to make good decisions</a:t>
            </a:r>
          </a:p>
          <a:p>
            <a:r>
              <a:rPr lang="en-US" sz="2000" b="1" dirty="0" smtClean="0"/>
              <a:t>•	Can design and direct their plans</a:t>
            </a:r>
          </a:p>
          <a:p>
            <a:r>
              <a:rPr lang="en-US" sz="2000" b="1" dirty="0" smtClean="0"/>
              <a:t>•	Will obtain the best value for every dollar spent</a:t>
            </a:r>
            <a:endParaRPr lang="en-US" sz="2000" b="1" dirty="0"/>
          </a:p>
        </p:txBody>
      </p:sp>
    </p:spTree>
    <p:extLst>
      <p:ext uri="{BB962C8B-B14F-4D97-AF65-F5344CB8AC3E}">
        <p14:creationId xmlns:p14="http://schemas.microsoft.com/office/powerpoint/2010/main" val="268805495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166843"/>
            <a:ext cx="8686800" cy="4339650"/>
          </a:xfrm>
          <a:prstGeom prst="rect">
            <a:avLst/>
          </a:prstGeom>
        </p:spPr>
        <p:txBody>
          <a:bodyPr wrap="square">
            <a:spAutoFit/>
          </a:bodyPr>
          <a:lstStyle/>
          <a:p>
            <a:r>
              <a:rPr lang="en-US" sz="4000" dirty="0" smtClean="0">
                <a:solidFill>
                  <a:srgbClr val="00B050"/>
                </a:solidFill>
              </a:rPr>
              <a:t>How is </a:t>
            </a:r>
            <a:r>
              <a:rPr lang="en-US" sz="4000" dirty="0" err="1" smtClean="0">
                <a:solidFill>
                  <a:srgbClr val="00B050"/>
                </a:solidFill>
              </a:rPr>
              <a:t>Mi</a:t>
            </a:r>
            <a:r>
              <a:rPr lang="en-US" sz="4000" dirty="0" smtClean="0">
                <a:solidFill>
                  <a:srgbClr val="00B050"/>
                </a:solidFill>
              </a:rPr>
              <a:t> Via different from the traditional waiver programs?</a:t>
            </a:r>
          </a:p>
          <a:p>
            <a:r>
              <a:rPr lang="en-US" sz="3600" b="1" dirty="0" smtClean="0">
                <a:solidFill>
                  <a:srgbClr val="FF0000"/>
                </a:solidFill>
              </a:rPr>
              <a:t>There are five big differences:</a:t>
            </a:r>
          </a:p>
          <a:p>
            <a:r>
              <a:rPr lang="en-US" sz="2000" b="1" dirty="0" smtClean="0"/>
              <a:t>1) You can get services and supports that are not available in     other Medicaid programs.</a:t>
            </a:r>
          </a:p>
          <a:p>
            <a:r>
              <a:rPr lang="en-US" sz="2000" b="1" dirty="0" smtClean="0"/>
              <a:t>2) You will decide what services and supports you need.</a:t>
            </a:r>
          </a:p>
          <a:p>
            <a:r>
              <a:rPr lang="en-US" sz="2000" b="1" dirty="0" smtClean="0"/>
              <a:t>3) You will have more freedom and control over your services and supports.</a:t>
            </a:r>
          </a:p>
          <a:p>
            <a:r>
              <a:rPr lang="en-US" sz="2000" b="1" dirty="0" smtClean="0"/>
              <a:t>4) You will decide what your workers do and how much to pay them.</a:t>
            </a:r>
          </a:p>
          <a:p>
            <a:r>
              <a:rPr lang="en-US" sz="2000" b="1" dirty="0" smtClean="0"/>
              <a:t>5) You can purchase any of the services available under all the existing waiver programs, regardless of your disability and as long as the cost is within your budget.</a:t>
            </a:r>
            <a:endParaRPr lang="en-US" sz="2000" b="1" dirty="0"/>
          </a:p>
        </p:txBody>
      </p:sp>
    </p:spTree>
    <p:extLst>
      <p:ext uri="{BB962C8B-B14F-4D97-AF65-F5344CB8AC3E}">
        <p14:creationId xmlns:p14="http://schemas.microsoft.com/office/powerpoint/2010/main" val="359574983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74838"/>
            <a:ext cx="8763000" cy="3908762"/>
          </a:xfrm>
          <a:prstGeom prst="rect">
            <a:avLst/>
          </a:prstGeom>
        </p:spPr>
        <p:txBody>
          <a:bodyPr wrap="square">
            <a:spAutoFit/>
          </a:bodyPr>
          <a:lstStyle/>
          <a:p>
            <a:r>
              <a:rPr lang="en-US" sz="2800" b="1" dirty="0" smtClean="0">
                <a:solidFill>
                  <a:srgbClr val="00B050"/>
                </a:solidFill>
              </a:rPr>
              <a:t>If I am on a current waiver program, how do I transfer to </a:t>
            </a:r>
            <a:r>
              <a:rPr lang="en-US" sz="2800" b="1" dirty="0" err="1" smtClean="0">
                <a:solidFill>
                  <a:srgbClr val="00B050"/>
                </a:solidFill>
              </a:rPr>
              <a:t>Mi</a:t>
            </a:r>
            <a:r>
              <a:rPr lang="en-US" sz="2800" b="1" dirty="0" smtClean="0">
                <a:solidFill>
                  <a:srgbClr val="00B050"/>
                </a:solidFill>
              </a:rPr>
              <a:t> Via?</a:t>
            </a:r>
          </a:p>
          <a:p>
            <a:r>
              <a:rPr lang="en-US" sz="3200" b="1" dirty="0" smtClean="0">
                <a:solidFill>
                  <a:srgbClr val="FF0000"/>
                </a:solidFill>
              </a:rPr>
              <a:t>When you choose </a:t>
            </a:r>
            <a:r>
              <a:rPr lang="en-US" sz="3200" dirty="0" err="1" smtClean="0"/>
              <a:t>Mi</a:t>
            </a:r>
            <a:r>
              <a:rPr lang="en-US" sz="3200" dirty="0" smtClean="0"/>
              <a:t> Via, the services you have now will continue until your new plan and budget are approved. Your consultant will help you put together your plan and budget, get them approved and get everything in place to begin </a:t>
            </a:r>
            <a:r>
              <a:rPr lang="en-US" sz="3200" dirty="0" err="1" smtClean="0"/>
              <a:t>Mi</a:t>
            </a:r>
            <a:r>
              <a:rPr lang="en-US" sz="3200" dirty="0" smtClean="0"/>
              <a:t> Via services.</a:t>
            </a:r>
            <a:endParaRPr lang="en-US" sz="3200" dirty="0"/>
          </a:p>
        </p:txBody>
      </p:sp>
    </p:spTree>
    <p:extLst>
      <p:ext uri="{BB962C8B-B14F-4D97-AF65-F5344CB8AC3E}">
        <p14:creationId xmlns:p14="http://schemas.microsoft.com/office/powerpoint/2010/main" val="80587085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720840"/>
            <a:ext cx="8077200" cy="4185761"/>
          </a:xfrm>
          <a:prstGeom prst="rect">
            <a:avLst/>
          </a:prstGeom>
        </p:spPr>
        <p:txBody>
          <a:bodyPr wrap="square">
            <a:spAutoFit/>
          </a:bodyPr>
          <a:lstStyle/>
          <a:p>
            <a:r>
              <a:rPr lang="en-US" sz="4000" b="1" dirty="0" smtClean="0">
                <a:solidFill>
                  <a:srgbClr val="00B050"/>
                </a:solidFill>
              </a:rPr>
              <a:t>How can I get the most out of my budget?</a:t>
            </a:r>
          </a:p>
          <a:p>
            <a:pPr marL="342900" indent="-342900">
              <a:buFont typeface="Arial" panose="020B0604020202020204" pitchFamily="34" charset="0"/>
              <a:buChar char="•"/>
            </a:pPr>
            <a:r>
              <a:rPr lang="en-US" sz="2400" dirty="0" smtClean="0"/>
              <a:t>You will be able to buy things that cost less or are a better value.</a:t>
            </a:r>
          </a:p>
          <a:p>
            <a:r>
              <a:rPr lang="en-US" sz="2400" dirty="0" smtClean="0"/>
              <a:t>•   You won’t have to pay for services you don’t want.</a:t>
            </a:r>
          </a:p>
          <a:p>
            <a:pPr marL="342900" indent="-342900">
              <a:buFont typeface="Arial" panose="020B0604020202020204" pitchFamily="34" charset="0"/>
              <a:buChar char="•"/>
            </a:pPr>
            <a:r>
              <a:rPr lang="en-US" sz="2400" dirty="0" smtClean="0"/>
              <a:t>You will direct your own services so you won’t have to spend money on administrative costs.</a:t>
            </a:r>
          </a:p>
          <a:p>
            <a:pPr marL="342900" indent="-342900">
              <a:buFont typeface="Arial" panose="020B0604020202020204" pitchFamily="34" charset="0"/>
              <a:buChar char="•"/>
            </a:pPr>
            <a:r>
              <a:rPr lang="en-US" sz="2400" dirty="0" smtClean="0"/>
              <a:t>You can use regular community services to meet your needs, like a health club membership.</a:t>
            </a:r>
          </a:p>
          <a:p>
            <a:endParaRPr lang="en-US" dirty="0"/>
          </a:p>
        </p:txBody>
      </p:sp>
    </p:spTree>
    <p:extLst>
      <p:ext uri="{BB962C8B-B14F-4D97-AF65-F5344CB8AC3E}">
        <p14:creationId xmlns:p14="http://schemas.microsoft.com/office/powerpoint/2010/main" val="229870466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136339"/>
            <a:ext cx="8458200" cy="3170099"/>
          </a:xfrm>
          <a:prstGeom prst="rect">
            <a:avLst/>
          </a:prstGeom>
        </p:spPr>
        <p:txBody>
          <a:bodyPr wrap="square">
            <a:spAutoFit/>
          </a:bodyPr>
          <a:lstStyle/>
          <a:p>
            <a:r>
              <a:rPr lang="en-US" sz="4000" b="1" dirty="0" smtClean="0">
                <a:solidFill>
                  <a:srgbClr val="00B050"/>
                </a:solidFill>
              </a:rPr>
              <a:t>With </a:t>
            </a:r>
            <a:r>
              <a:rPr lang="en-US" sz="4000" b="1" dirty="0" err="1" smtClean="0">
                <a:solidFill>
                  <a:srgbClr val="00B050"/>
                </a:solidFill>
              </a:rPr>
              <a:t>Mi</a:t>
            </a:r>
            <a:r>
              <a:rPr lang="en-US" sz="4000" b="1" dirty="0" smtClean="0">
                <a:solidFill>
                  <a:srgbClr val="00B050"/>
                </a:solidFill>
              </a:rPr>
              <a:t> Via, you will have certain responsibilities</a:t>
            </a:r>
          </a:p>
          <a:p>
            <a:r>
              <a:rPr lang="en-US" sz="3600" dirty="0" smtClean="0">
                <a:solidFill>
                  <a:srgbClr val="FF0000"/>
                </a:solidFill>
              </a:rPr>
              <a:t>Some of your responsibilities are:</a:t>
            </a:r>
          </a:p>
          <a:p>
            <a:r>
              <a:rPr lang="en-US" sz="2800" b="1" dirty="0" smtClean="0"/>
              <a:t>•	You are in charge of your plan and budget.</a:t>
            </a:r>
          </a:p>
          <a:p>
            <a:r>
              <a:rPr lang="en-US" sz="2800" b="1" dirty="0" smtClean="0"/>
              <a:t>•	You need to find the people you wish to hire.</a:t>
            </a:r>
          </a:p>
          <a:p>
            <a:r>
              <a:rPr lang="en-US" sz="2800" b="1" dirty="0" smtClean="0"/>
              <a:t>•	You decide whom to hire and what to pay them.</a:t>
            </a:r>
            <a:endParaRPr lang="en-US" sz="2800" b="1" dirty="0"/>
          </a:p>
        </p:txBody>
      </p:sp>
    </p:spTree>
    <p:extLst>
      <p:ext uri="{BB962C8B-B14F-4D97-AF65-F5344CB8AC3E}">
        <p14:creationId xmlns:p14="http://schemas.microsoft.com/office/powerpoint/2010/main" val="323223291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828836"/>
            <a:ext cx="8610600" cy="2554545"/>
          </a:xfrm>
          <a:prstGeom prst="rect">
            <a:avLst/>
          </a:prstGeom>
        </p:spPr>
        <p:txBody>
          <a:bodyPr wrap="square">
            <a:spAutoFit/>
          </a:bodyPr>
          <a:lstStyle/>
          <a:p>
            <a:r>
              <a:rPr lang="en-US" sz="4000" b="1" dirty="0" smtClean="0"/>
              <a:t>And, remember, if you need help, it is available. Your consultant can help you. The financial agent can help you. Your family and friends can help you.</a:t>
            </a:r>
            <a:endParaRPr lang="en-US" sz="4000" b="1" dirty="0"/>
          </a:p>
        </p:txBody>
      </p:sp>
    </p:spTree>
    <p:extLst>
      <p:ext uri="{BB962C8B-B14F-4D97-AF65-F5344CB8AC3E}">
        <p14:creationId xmlns:p14="http://schemas.microsoft.com/office/powerpoint/2010/main" val="239821495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690336"/>
            <a:ext cx="8610600" cy="3785652"/>
          </a:xfrm>
          <a:prstGeom prst="rect">
            <a:avLst/>
          </a:prstGeom>
        </p:spPr>
        <p:txBody>
          <a:bodyPr wrap="square">
            <a:spAutoFit/>
          </a:bodyPr>
          <a:lstStyle/>
          <a:p>
            <a:r>
              <a:rPr lang="en-US" sz="4000" b="1" dirty="0" smtClean="0"/>
              <a:t>You can get the help you need in the way that works best for you. You can also get information written in Spanish and other languages. You can ask to have people help you who speak your language. </a:t>
            </a:r>
            <a:endParaRPr lang="en-US" sz="4000" b="1" dirty="0"/>
          </a:p>
        </p:txBody>
      </p:sp>
    </p:spTree>
    <p:extLst>
      <p:ext uri="{BB962C8B-B14F-4D97-AF65-F5344CB8AC3E}">
        <p14:creationId xmlns:p14="http://schemas.microsoft.com/office/powerpoint/2010/main" val="325425746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74838"/>
            <a:ext cx="8458200" cy="3477875"/>
          </a:xfrm>
          <a:prstGeom prst="rect">
            <a:avLst/>
          </a:prstGeom>
        </p:spPr>
        <p:txBody>
          <a:bodyPr wrap="square">
            <a:spAutoFit/>
          </a:bodyPr>
          <a:lstStyle/>
          <a:p>
            <a:r>
              <a:rPr lang="en-US" sz="4000" b="1" dirty="0" smtClean="0">
                <a:solidFill>
                  <a:srgbClr val="00B050"/>
                </a:solidFill>
              </a:rPr>
              <a:t>So how do I decide which waiver is best for me?</a:t>
            </a:r>
          </a:p>
          <a:p>
            <a:r>
              <a:rPr lang="en-US" sz="3200" b="1" dirty="0" smtClean="0"/>
              <a:t>You can receive the most comprehensive information from the </a:t>
            </a:r>
            <a:r>
              <a:rPr lang="en-US" sz="3200" b="1" dirty="0" err="1" smtClean="0"/>
              <a:t>Mi</a:t>
            </a:r>
            <a:r>
              <a:rPr lang="en-US" sz="3200" b="1" dirty="0" smtClean="0"/>
              <a:t> Via consultant contractor agency, which can be reached at </a:t>
            </a:r>
          </a:p>
          <a:p>
            <a:pPr algn="ctr"/>
            <a:r>
              <a:rPr lang="en-US" sz="4400" b="1" dirty="0" smtClean="0"/>
              <a:t>1-888-843-2621 OR (505) 204-6035</a:t>
            </a:r>
            <a:endParaRPr lang="en-US" sz="4400" b="1" dirty="0"/>
          </a:p>
        </p:txBody>
      </p:sp>
    </p:spTree>
    <p:extLst>
      <p:ext uri="{BB962C8B-B14F-4D97-AF65-F5344CB8AC3E}">
        <p14:creationId xmlns:p14="http://schemas.microsoft.com/office/powerpoint/2010/main" val="75088937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967335"/>
            <a:ext cx="8686800" cy="1938992"/>
          </a:xfrm>
          <a:prstGeom prst="rect">
            <a:avLst/>
          </a:prstGeom>
        </p:spPr>
        <p:txBody>
          <a:bodyPr wrap="square">
            <a:spAutoFit/>
          </a:bodyPr>
          <a:lstStyle/>
          <a:p>
            <a:r>
              <a:rPr lang="en-US" sz="4000" b="1" dirty="0" smtClean="0"/>
              <a:t>Other places to get information or help with making your decision include the State web site www.MiViaNM.org</a:t>
            </a:r>
            <a:endParaRPr lang="en-US" sz="4000" b="1" dirty="0"/>
          </a:p>
        </p:txBody>
      </p:sp>
    </p:spTree>
    <p:extLst>
      <p:ext uri="{BB962C8B-B14F-4D97-AF65-F5344CB8AC3E}">
        <p14:creationId xmlns:p14="http://schemas.microsoft.com/office/powerpoint/2010/main" val="5032875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828836"/>
            <a:ext cx="8534400" cy="2985433"/>
          </a:xfrm>
          <a:prstGeom prst="rect">
            <a:avLst/>
          </a:prstGeom>
        </p:spPr>
        <p:txBody>
          <a:bodyPr wrap="square">
            <a:spAutoFit/>
          </a:bodyPr>
          <a:lstStyle/>
          <a:p>
            <a:r>
              <a:rPr lang="en-US" sz="4000" b="1" dirty="0" smtClean="0">
                <a:solidFill>
                  <a:srgbClr val="00B050"/>
                </a:solidFill>
              </a:rPr>
              <a:t>After reviewing all this information, </a:t>
            </a:r>
            <a:r>
              <a:rPr lang="en-US" sz="4000" b="1" dirty="0" err="1" smtClean="0">
                <a:solidFill>
                  <a:srgbClr val="00B050"/>
                </a:solidFill>
              </a:rPr>
              <a:t>Mi</a:t>
            </a:r>
            <a:r>
              <a:rPr lang="en-US" sz="4000" b="1" dirty="0" smtClean="0">
                <a:solidFill>
                  <a:srgbClr val="00B050"/>
                </a:solidFill>
              </a:rPr>
              <a:t> Via is:</a:t>
            </a:r>
          </a:p>
          <a:p>
            <a:r>
              <a:rPr lang="en-US" sz="3600" b="1" dirty="0" smtClean="0"/>
              <a:t>o	Right for Me</a:t>
            </a:r>
          </a:p>
          <a:p>
            <a:r>
              <a:rPr lang="en-US" sz="3600" b="1" dirty="0" smtClean="0"/>
              <a:t>o	Not Right for Me</a:t>
            </a:r>
          </a:p>
          <a:p>
            <a:r>
              <a:rPr lang="en-US" sz="3600" b="1" dirty="0" smtClean="0"/>
              <a:t>o	Still Not Sure</a:t>
            </a:r>
            <a:endParaRPr lang="en-US" sz="3600" b="1" dirty="0"/>
          </a:p>
        </p:txBody>
      </p:sp>
    </p:spTree>
    <p:extLst>
      <p:ext uri="{BB962C8B-B14F-4D97-AF65-F5344CB8AC3E}">
        <p14:creationId xmlns:p14="http://schemas.microsoft.com/office/powerpoint/2010/main" val="217452945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1104" y="5334000"/>
            <a:ext cx="725896" cy="5334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57200" y="1997839"/>
            <a:ext cx="8382000" cy="4678204"/>
          </a:xfrm>
          <a:prstGeom prst="rect">
            <a:avLst/>
          </a:prstGeom>
        </p:spPr>
        <p:txBody>
          <a:bodyPr wrap="square">
            <a:spAutoFit/>
          </a:bodyPr>
          <a:lstStyle/>
          <a:p>
            <a:pPr algn="ctr"/>
            <a:r>
              <a:rPr lang="en-US" sz="4000" b="1" dirty="0" smtClean="0">
                <a:solidFill>
                  <a:srgbClr val="00B050"/>
                </a:solidFill>
              </a:rPr>
              <a:t>MI VIA: IS IT RIGHT FOR YOU?</a:t>
            </a:r>
          </a:p>
          <a:p>
            <a:r>
              <a:rPr lang="en-US" sz="3600" b="1" dirty="0" smtClean="0">
                <a:solidFill>
                  <a:srgbClr val="FF0000"/>
                </a:solidFill>
              </a:rPr>
              <a:t>For more information about </a:t>
            </a:r>
            <a:r>
              <a:rPr lang="en-US" sz="3600" b="1" dirty="0" err="1" smtClean="0">
                <a:solidFill>
                  <a:srgbClr val="FF0000"/>
                </a:solidFill>
              </a:rPr>
              <a:t>Mi</a:t>
            </a:r>
            <a:r>
              <a:rPr lang="en-US" sz="3600" b="1" dirty="0" smtClean="0">
                <a:solidFill>
                  <a:srgbClr val="FF0000"/>
                </a:solidFill>
              </a:rPr>
              <a:t> Via, please call: </a:t>
            </a:r>
          </a:p>
          <a:p>
            <a:endParaRPr lang="en-US" dirty="0" smtClean="0"/>
          </a:p>
          <a:p>
            <a:r>
              <a:rPr lang="en-US" sz="2800" b="1" dirty="0" smtClean="0"/>
              <a:t>Toll Free Number: 1(888) 843-2621 </a:t>
            </a:r>
          </a:p>
          <a:p>
            <a:r>
              <a:rPr lang="en-US" sz="2800" b="1" dirty="0" smtClean="0"/>
              <a:t>Telephone:  505-204-6035</a:t>
            </a:r>
          </a:p>
          <a:p>
            <a:r>
              <a:rPr lang="en-US" sz="2800" b="1" dirty="0" smtClean="0"/>
              <a:t>Fax:  505-474-2804</a:t>
            </a:r>
          </a:p>
          <a:p>
            <a:r>
              <a:rPr lang="en-US" sz="2800" b="1" dirty="0" smtClean="0"/>
              <a:t>E-mail: sergio@losamigosbs.com</a:t>
            </a:r>
          </a:p>
          <a:p>
            <a:r>
              <a:rPr lang="en-US" sz="2800" b="1" dirty="0" smtClean="0"/>
              <a:t>Web: www.losamigosbs.com</a:t>
            </a:r>
          </a:p>
          <a:p>
            <a:r>
              <a:rPr lang="en-US" sz="2800" b="1" dirty="0" smtClean="0"/>
              <a:t>www.MiViaNM.org </a:t>
            </a:r>
            <a:endParaRPr lang="en-US" sz="2800" b="1" dirty="0"/>
          </a:p>
        </p:txBody>
      </p:sp>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5414" y="1200150"/>
            <a:ext cx="1438607" cy="797689"/>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105661941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103</TotalTime>
  <Words>569</Words>
  <Application>Microsoft Office PowerPoint</Application>
  <PresentationFormat>On-screen Show (4:3)</PresentationFormat>
  <Paragraphs>68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Waveform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 Garcia, LMSW, MBA</dc:creator>
  <cp:lastModifiedBy>Sergio Garcia, LMSW, MBA</cp:lastModifiedBy>
  <cp:revision>9</cp:revision>
  <dcterms:created xsi:type="dcterms:W3CDTF">2014-10-05T19:32:30Z</dcterms:created>
  <dcterms:modified xsi:type="dcterms:W3CDTF">2016-05-17T18:08:32Z</dcterms:modified>
</cp:coreProperties>
</file>